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304" r:id="rId2"/>
    <p:sldId id="262" r:id="rId3"/>
    <p:sldId id="263" r:id="rId4"/>
    <p:sldId id="264" r:id="rId5"/>
    <p:sldId id="261" r:id="rId6"/>
    <p:sldId id="265" r:id="rId7"/>
    <p:sldId id="268" r:id="rId8"/>
    <p:sldId id="266" r:id="rId9"/>
    <p:sldId id="267" r:id="rId10"/>
    <p:sldId id="269" r:id="rId11"/>
    <p:sldId id="298" r:id="rId12"/>
    <p:sldId id="305" r:id="rId13"/>
    <p:sldId id="296" r:id="rId14"/>
    <p:sldId id="258" r:id="rId15"/>
    <p:sldId id="297" r:id="rId16"/>
    <p:sldId id="301" r:id="rId17"/>
    <p:sldId id="289" r:id="rId18"/>
    <p:sldId id="306" r:id="rId19"/>
    <p:sldId id="293" r:id="rId20"/>
    <p:sldId id="30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F25B9-9F82-4126-B19B-441B0AE3E6BC}" v="237" dt="2019-05-17T08:26:42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tableStyles" Target="tableStyles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theme" Target="theme/theme1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viewProps" Target="viewProps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presProps" Target="presProps.xml" Id="rId23" /><Relationship Type="http://schemas.microsoft.com/office/2015/10/relationships/revisionInfo" Target="revisionInfo.xml" Id="rId28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notesMaster" Target="notesMasters/notesMaster1.xml" Id="rId22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ROK!$A$773:$A$792</c:f>
              <c:strCache>
                <c:ptCount val="20"/>
                <c:pt idx="0">
                  <c:v>CZ</c:v>
                </c:pt>
                <c:pt idx="1">
                  <c:v>GB</c:v>
                </c:pt>
                <c:pt idx="2">
                  <c:v>F</c:v>
                </c:pt>
                <c:pt idx="3">
                  <c:v>SK</c:v>
                </c:pt>
                <c:pt idx="4">
                  <c:v>N</c:v>
                </c:pt>
                <c:pt idx="5">
                  <c:v>S</c:v>
                </c:pt>
                <c:pt idx="6">
                  <c:v>A</c:v>
                </c:pt>
                <c:pt idx="7">
                  <c:v>NL</c:v>
                </c:pt>
                <c:pt idx="8">
                  <c:v>FIN</c:v>
                </c:pt>
                <c:pt idx="9">
                  <c:v>ES</c:v>
                </c:pt>
                <c:pt idx="10">
                  <c:v>UA</c:v>
                </c:pt>
                <c:pt idx="11">
                  <c:v>D</c:v>
                </c:pt>
                <c:pt idx="12">
                  <c:v>SI</c:v>
                </c:pt>
                <c:pt idx="13">
                  <c:v>PL</c:v>
                </c:pt>
                <c:pt idx="14">
                  <c:v>HU</c:v>
                </c:pt>
                <c:pt idx="15">
                  <c:v>RUS</c:v>
                </c:pt>
                <c:pt idx="16">
                  <c:v>NZ</c:v>
                </c:pt>
                <c:pt idx="17">
                  <c:v>EE</c:v>
                </c:pt>
                <c:pt idx="18">
                  <c:v>LIT</c:v>
                </c:pt>
                <c:pt idx="19">
                  <c:v>ROM</c:v>
                </c:pt>
              </c:strCache>
            </c:strRef>
          </c:cat>
          <c:val>
            <c:numRef>
              <c:f>ROK!$B$773:$B$792</c:f>
              <c:numCache>
                <c:formatCode>General</c:formatCode>
                <c:ptCount val="20"/>
                <c:pt idx="0">
                  <c:v>80254</c:v>
                </c:pt>
                <c:pt idx="1">
                  <c:v>56276</c:v>
                </c:pt>
                <c:pt idx="2">
                  <c:v>19221</c:v>
                </c:pt>
                <c:pt idx="3">
                  <c:v>26118</c:v>
                </c:pt>
                <c:pt idx="4">
                  <c:v>25958</c:v>
                </c:pt>
                <c:pt idx="5">
                  <c:v>12180</c:v>
                </c:pt>
                <c:pt idx="6">
                  <c:v>2528</c:v>
                </c:pt>
                <c:pt idx="7">
                  <c:v>4908</c:v>
                </c:pt>
                <c:pt idx="8">
                  <c:v>1736</c:v>
                </c:pt>
                <c:pt idx="9">
                  <c:v>8745</c:v>
                </c:pt>
                <c:pt idx="10">
                  <c:v>3023</c:v>
                </c:pt>
                <c:pt idx="11">
                  <c:v>6140</c:v>
                </c:pt>
                <c:pt idx="13">
                  <c:v>2960</c:v>
                </c:pt>
                <c:pt idx="15">
                  <c:v>5029</c:v>
                </c:pt>
                <c:pt idx="16">
                  <c:v>3901</c:v>
                </c:pt>
                <c:pt idx="18">
                  <c:v>1561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A-439C-9586-76150FF40ED8}"/>
            </c:ext>
          </c:extLst>
        </c:ser>
        <c:ser>
          <c:idx val="2"/>
          <c:order val="1"/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strRef>
              <c:f>ROK!$A$773:$A$792</c:f>
              <c:strCache>
                <c:ptCount val="20"/>
                <c:pt idx="0">
                  <c:v>CZ</c:v>
                </c:pt>
                <c:pt idx="1">
                  <c:v>GB</c:v>
                </c:pt>
                <c:pt idx="2">
                  <c:v>F</c:v>
                </c:pt>
                <c:pt idx="3">
                  <c:v>SK</c:v>
                </c:pt>
                <c:pt idx="4">
                  <c:v>N</c:v>
                </c:pt>
                <c:pt idx="5">
                  <c:v>S</c:v>
                </c:pt>
                <c:pt idx="6">
                  <c:v>A</c:v>
                </c:pt>
                <c:pt idx="7">
                  <c:v>NL</c:v>
                </c:pt>
                <c:pt idx="8">
                  <c:v>FIN</c:v>
                </c:pt>
                <c:pt idx="9">
                  <c:v>ES</c:v>
                </c:pt>
                <c:pt idx="10">
                  <c:v>UA</c:v>
                </c:pt>
                <c:pt idx="11">
                  <c:v>D</c:v>
                </c:pt>
                <c:pt idx="12">
                  <c:v>SI</c:v>
                </c:pt>
                <c:pt idx="13">
                  <c:v>PL</c:v>
                </c:pt>
                <c:pt idx="14">
                  <c:v>HU</c:v>
                </c:pt>
                <c:pt idx="15">
                  <c:v>RUS</c:v>
                </c:pt>
                <c:pt idx="16">
                  <c:v>NZ</c:v>
                </c:pt>
                <c:pt idx="17">
                  <c:v>EE</c:v>
                </c:pt>
                <c:pt idx="18">
                  <c:v>LIT</c:v>
                </c:pt>
                <c:pt idx="19">
                  <c:v>ROM</c:v>
                </c:pt>
              </c:strCache>
            </c:strRef>
          </c:cat>
          <c:val>
            <c:numRef>
              <c:f>ROK!$C$773:$C$792</c:f>
              <c:numCache>
                <c:formatCode>General</c:formatCode>
                <c:ptCount val="20"/>
                <c:pt idx="0">
                  <c:v>83554</c:v>
                </c:pt>
                <c:pt idx="1">
                  <c:v>81313</c:v>
                </c:pt>
                <c:pt idx="2">
                  <c:v>13351</c:v>
                </c:pt>
                <c:pt idx="3">
                  <c:v>29800</c:v>
                </c:pt>
                <c:pt idx="4">
                  <c:v>36665</c:v>
                </c:pt>
                <c:pt idx="5">
                  <c:v>16850</c:v>
                </c:pt>
                <c:pt idx="6">
                  <c:v>4471</c:v>
                </c:pt>
                <c:pt idx="7">
                  <c:v>6288</c:v>
                </c:pt>
                <c:pt idx="8">
                  <c:v>2000</c:v>
                </c:pt>
                <c:pt idx="9">
                  <c:v>17329</c:v>
                </c:pt>
                <c:pt idx="10">
                  <c:v>5564</c:v>
                </c:pt>
                <c:pt idx="11">
                  <c:v>7920</c:v>
                </c:pt>
                <c:pt idx="13">
                  <c:v>2700</c:v>
                </c:pt>
                <c:pt idx="15">
                  <c:v>4771</c:v>
                </c:pt>
                <c:pt idx="16">
                  <c:v>4779</c:v>
                </c:pt>
                <c:pt idx="18">
                  <c:v>1650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2A-439C-9586-76150FF40ED8}"/>
            </c:ext>
          </c:extLst>
        </c:ser>
        <c:ser>
          <c:idx val="3"/>
          <c:order val="2"/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strRef>
              <c:f>ROK!$A$773:$A$792</c:f>
              <c:strCache>
                <c:ptCount val="20"/>
                <c:pt idx="0">
                  <c:v>CZ</c:v>
                </c:pt>
                <c:pt idx="1">
                  <c:v>GB</c:v>
                </c:pt>
                <c:pt idx="2">
                  <c:v>F</c:v>
                </c:pt>
                <c:pt idx="3">
                  <c:v>SK</c:v>
                </c:pt>
                <c:pt idx="4">
                  <c:v>N</c:v>
                </c:pt>
                <c:pt idx="5">
                  <c:v>S</c:v>
                </c:pt>
                <c:pt idx="6">
                  <c:v>A</c:v>
                </c:pt>
                <c:pt idx="7">
                  <c:v>NL</c:v>
                </c:pt>
                <c:pt idx="8">
                  <c:v>FIN</c:v>
                </c:pt>
                <c:pt idx="9">
                  <c:v>ES</c:v>
                </c:pt>
                <c:pt idx="10">
                  <c:v>UA</c:v>
                </c:pt>
                <c:pt idx="11">
                  <c:v>D</c:v>
                </c:pt>
                <c:pt idx="12">
                  <c:v>SI</c:v>
                </c:pt>
                <c:pt idx="13">
                  <c:v>PL</c:v>
                </c:pt>
                <c:pt idx="14">
                  <c:v>HU</c:v>
                </c:pt>
                <c:pt idx="15">
                  <c:v>RUS</c:v>
                </c:pt>
                <c:pt idx="16">
                  <c:v>NZ</c:v>
                </c:pt>
                <c:pt idx="17">
                  <c:v>EE</c:v>
                </c:pt>
                <c:pt idx="18">
                  <c:v>LIT</c:v>
                </c:pt>
                <c:pt idx="19">
                  <c:v>ROM</c:v>
                </c:pt>
              </c:strCache>
            </c:strRef>
          </c:cat>
          <c:val>
            <c:numRef>
              <c:f>ROK!$D$773:$D$792</c:f>
              <c:numCache>
                <c:formatCode>0</c:formatCode>
                <c:ptCount val="20"/>
                <c:pt idx="0" formatCode="#,##0">
                  <c:v>101902</c:v>
                </c:pt>
                <c:pt idx="1">
                  <c:v>105288</c:v>
                </c:pt>
                <c:pt idx="2">
                  <c:v>22816.799999999999</c:v>
                </c:pt>
                <c:pt idx="3">
                  <c:v>32500</c:v>
                </c:pt>
                <c:pt idx="4">
                  <c:v>34582.5</c:v>
                </c:pt>
                <c:pt idx="5">
                  <c:v>14143.5</c:v>
                </c:pt>
                <c:pt idx="6">
                  <c:v>6653</c:v>
                </c:pt>
                <c:pt idx="7">
                  <c:v>4792.5</c:v>
                </c:pt>
                <c:pt idx="8" formatCode="General">
                  <c:v>10285</c:v>
                </c:pt>
                <c:pt idx="9">
                  <c:v>14433.5</c:v>
                </c:pt>
                <c:pt idx="10" formatCode="General">
                  <c:v>6561</c:v>
                </c:pt>
                <c:pt idx="11">
                  <c:v>8527.7000000000007</c:v>
                </c:pt>
                <c:pt idx="13">
                  <c:v>4169</c:v>
                </c:pt>
                <c:pt idx="15" formatCode="General">
                  <c:v>11870</c:v>
                </c:pt>
                <c:pt idx="16" formatCode="General">
                  <c:v>3182</c:v>
                </c:pt>
                <c:pt idx="18" formatCode="General">
                  <c:v>1898</c:v>
                </c:pt>
                <c:pt idx="19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2A-439C-9586-76150FF40ED8}"/>
            </c:ext>
          </c:extLst>
        </c:ser>
        <c:ser>
          <c:idx val="4"/>
          <c:order val="3"/>
          <c:spPr>
            <a:solidFill>
              <a:srgbClr val="00B050"/>
            </a:solidFill>
            <a:ln w="25400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A2A-439C-9586-76150FF40ED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A2A-439C-9586-76150FF40ED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A2A-439C-9586-76150FF40ED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A2A-439C-9586-76150FF40ED8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A2A-439C-9586-76150FF40ED8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A2A-439C-9586-76150FF40ED8}"/>
              </c:ext>
            </c:extLst>
          </c:dPt>
          <c:cat>
            <c:strRef>
              <c:f>ROK!$A$773:$A$792</c:f>
              <c:strCache>
                <c:ptCount val="20"/>
                <c:pt idx="0">
                  <c:v>CZ</c:v>
                </c:pt>
                <c:pt idx="1">
                  <c:v>GB</c:v>
                </c:pt>
                <c:pt idx="2">
                  <c:v>F</c:v>
                </c:pt>
                <c:pt idx="3">
                  <c:v>SK</c:v>
                </c:pt>
                <c:pt idx="4">
                  <c:v>N</c:v>
                </c:pt>
                <c:pt idx="5">
                  <c:v>S</c:v>
                </c:pt>
                <c:pt idx="6">
                  <c:v>A</c:v>
                </c:pt>
                <c:pt idx="7">
                  <c:v>NL</c:v>
                </c:pt>
                <c:pt idx="8">
                  <c:v>FIN</c:v>
                </c:pt>
                <c:pt idx="9">
                  <c:v>ES</c:v>
                </c:pt>
                <c:pt idx="10">
                  <c:v>UA</c:v>
                </c:pt>
                <c:pt idx="11">
                  <c:v>D</c:v>
                </c:pt>
                <c:pt idx="12">
                  <c:v>SI</c:v>
                </c:pt>
                <c:pt idx="13">
                  <c:v>PL</c:v>
                </c:pt>
                <c:pt idx="14">
                  <c:v>HU</c:v>
                </c:pt>
                <c:pt idx="15">
                  <c:v>RUS</c:v>
                </c:pt>
                <c:pt idx="16">
                  <c:v>NZ</c:v>
                </c:pt>
                <c:pt idx="17">
                  <c:v>EE</c:v>
                </c:pt>
                <c:pt idx="18">
                  <c:v>LIT</c:v>
                </c:pt>
                <c:pt idx="19">
                  <c:v>ROM</c:v>
                </c:pt>
              </c:strCache>
            </c:strRef>
          </c:cat>
          <c:val>
            <c:numRef>
              <c:f>ROK!$E$773:$E$792</c:f>
              <c:numCache>
                <c:formatCode>0</c:formatCode>
                <c:ptCount val="20"/>
                <c:pt idx="0" formatCode="#,##0">
                  <c:v>103639</c:v>
                </c:pt>
                <c:pt idx="1">
                  <c:v>107719.3</c:v>
                </c:pt>
                <c:pt idx="2" formatCode="General">
                  <c:v>34205</c:v>
                </c:pt>
                <c:pt idx="3" formatCode="General">
                  <c:v>33000</c:v>
                </c:pt>
                <c:pt idx="4" formatCode="General">
                  <c:v>32861</c:v>
                </c:pt>
                <c:pt idx="5" formatCode="General">
                  <c:v>10305</c:v>
                </c:pt>
                <c:pt idx="6" formatCode="General">
                  <c:v>10212</c:v>
                </c:pt>
                <c:pt idx="7" formatCode="General">
                  <c:v>8921</c:v>
                </c:pt>
                <c:pt idx="8" formatCode="General">
                  <c:v>2915</c:v>
                </c:pt>
                <c:pt idx="9" formatCode="General">
                  <c:v>8908</c:v>
                </c:pt>
                <c:pt idx="10" formatCode="General">
                  <c:v>4723</c:v>
                </c:pt>
                <c:pt idx="11" formatCode="General">
                  <c:v>8851</c:v>
                </c:pt>
                <c:pt idx="13" formatCode="General">
                  <c:v>7180</c:v>
                </c:pt>
                <c:pt idx="15" formatCode="General">
                  <c:v>13974</c:v>
                </c:pt>
                <c:pt idx="16" formatCode="General">
                  <c:v>6127</c:v>
                </c:pt>
                <c:pt idx="18" formatCode="General">
                  <c:v>3751</c:v>
                </c:pt>
                <c:pt idx="19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2A-439C-9586-76150FF40ED8}"/>
            </c:ext>
          </c:extLst>
        </c:ser>
        <c:ser>
          <c:idx val="5"/>
          <c:order val="4"/>
          <c:invertIfNegative val="0"/>
          <c:cat>
            <c:strRef>
              <c:f>ROK!$A$773:$A$792</c:f>
              <c:strCache>
                <c:ptCount val="20"/>
                <c:pt idx="0">
                  <c:v>CZ</c:v>
                </c:pt>
                <c:pt idx="1">
                  <c:v>GB</c:v>
                </c:pt>
                <c:pt idx="2">
                  <c:v>F</c:v>
                </c:pt>
                <c:pt idx="3">
                  <c:v>SK</c:v>
                </c:pt>
                <c:pt idx="4">
                  <c:v>N</c:v>
                </c:pt>
                <c:pt idx="5">
                  <c:v>S</c:v>
                </c:pt>
                <c:pt idx="6">
                  <c:v>A</c:v>
                </c:pt>
                <c:pt idx="7">
                  <c:v>NL</c:v>
                </c:pt>
                <c:pt idx="8">
                  <c:v>FIN</c:v>
                </c:pt>
                <c:pt idx="9">
                  <c:v>ES</c:v>
                </c:pt>
                <c:pt idx="10">
                  <c:v>UA</c:v>
                </c:pt>
                <c:pt idx="11">
                  <c:v>D</c:v>
                </c:pt>
                <c:pt idx="12">
                  <c:v>SI</c:v>
                </c:pt>
                <c:pt idx="13">
                  <c:v>PL</c:v>
                </c:pt>
                <c:pt idx="14">
                  <c:v>HU</c:v>
                </c:pt>
                <c:pt idx="15">
                  <c:v>RUS</c:v>
                </c:pt>
                <c:pt idx="16">
                  <c:v>NZ</c:v>
                </c:pt>
                <c:pt idx="17">
                  <c:v>EE</c:v>
                </c:pt>
                <c:pt idx="18">
                  <c:v>LIT</c:v>
                </c:pt>
                <c:pt idx="19">
                  <c:v>ROM</c:v>
                </c:pt>
              </c:strCache>
            </c:strRef>
          </c:cat>
          <c:val>
            <c:numRef>
              <c:f>ROK!$F$773:$F$792</c:f>
              <c:numCache>
                <c:formatCode>0</c:formatCode>
                <c:ptCount val="20"/>
                <c:pt idx="0" formatCode="#,##0">
                  <c:v>100065</c:v>
                </c:pt>
                <c:pt idx="1">
                  <c:v>84931.5</c:v>
                </c:pt>
                <c:pt idx="2">
                  <c:v>40940</c:v>
                </c:pt>
                <c:pt idx="3">
                  <c:v>35000</c:v>
                </c:pt>
                <c:pt idx="4">
                  <c:v>26265</c:v>
                </c:pt>
                <c:pt idx="5">
                  <c:v>13511</c:v>
                </c:pt>
                <c:pt idx="6">
                  <c:v>10399</c:v>
                </c:pt>
                <c:pt idx="7">
                  <c:v>5313</c:v>
                </c:pt>
                <c:pt idx="8">
                  <c:v>2862</c:v>
                </c:pt>
                <c:pt idx="9">
                  <c:v>4968</c:v>
                </c:pt>
                <c:pt idx="10">
                  <c:v>5044</c:v>
                </c:pt>
                <c:pt idx="11">
                  <c:v>13579</c:v>
                </c:pt>
                <c:pt idx="13">
                  <c:v>7568</c:v>
                </c:pt>
                <c:pt idx="15">
                  <c:v>31630</c:v>
                </c:pt>
                <c:pt idx="16">
                  <c:v>3285</c:v>
                </c:pt>
                <c:pt idx="18">
                  <c:v>4781</c:v>
                </c:pt>
                <c:pt idx="19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2A-439C-9586-76150FF40ED8}"/>
            </c:ext>
          </c:extLst>
        </c:ser>
        <c:ser>
          <c:idx val="6"/>
          <c:order val="5"/>
          <c:invertIfNegative val="0"/>
          <c:cat>
            <c:strRef>
              <c:f>ROK!$A$773:$A$792</c:f>
              <c:strCache>
                <c:ptCount val="20"/>
                <c:pt idx="0">
                  <c:v>CZ</c:v>
                </c:pt>
                <c:pt idx="1">
                  <c:v>GB</c:v>
                </c:pt>
                <c:pt idx="2">
                  <c:v>F</c:v>
                </c:pt>
                <c:pt idx="3">
                  <c:v>SK</c:v>
                </c:pt>
                <c:pt idx="4">
                  <c:v>N</c:v>
                </c:pt>
                <c:pt idx="5">
                  <c:v>S</c:v>
                </c:pt>
                <c:pt idx="6">
                  <c:v>A</c:v>
                </c:pt>
                <c:pt idx="7">
                  <c:v>NL</c:v>
                </c:pt>
                <c:pt idx="8">
                  <c:v>FIN</c:v>
                </c:pt>
                <c:pt idx="9">
                  <c:v>ES</c:v>
                </c:pt>
                <c:pt idx="10">
                  <c:v>UA</c:v>
                </c:pt>
                <c:pt idx="11">
                  <c:v>D</c:v>
                </c:pt>
                <c:pt idx="12">
                  <c:v>SI</c:v>
                </c:pt>
                <c:pt idx="13">
                  <c:v>PL</c:v>
                </c:pt>
                <c:pt idx="14">
                  <c:v>HU</c:v>
                </c:pt>
                <c:pt idx="15">
                  <c:v>RUS</c:v>
                </c:pt>
                <c:pt idx="16">
                  <c:v>NZ</c:v>
                </c:pt>
                <c:pt idx="17">
                  <c:v>EE</c:v>
                </c:pt>
                <c:pt idx="18">
                  <c:v>LIT</c:v>
                </c:pt>
                <c:pt idx="19">
                  <c:v>ROM</c:v>
                </c:pt>
              </c:strCache>
            </c:strRef>
          </c:cat>
          <c:val>
            <c:numRef>
              <c:f>ROK!$G$773:$G$792</c:f>
              <c:numCache>
                <c:formatCode>#,##0</c:formatCode>
                <c:ptCount val="20"/>
                <c:pt idx="0">
                  <c:v>100478</c:v>
                </c:pt>
                <c:pt idx="1">
                  <c:v>79527</c:v>
                </c:pt>
                <c:pt idx="2">
                  <c:v>46056.183599999997</c:v>
                </c:pt>
                <c:pt idx="3">
                  <c:v>33000</c:v>
                </c:pt>
                <c:pt idx="4">
                  <c:v>21209.371930000001</c:v>
                </c:pt>
                <c:pt idx="5">
                  <c:v>8694.2658599999995</c:v>
                </c:pt>
                <c:pt idx="6">
                  <c:v>10038.453640000003</c:v>
                </c:pt>
                <c:pt idx="7">
                  <c:v>8179.7554500000006</c:v>
                </c:pt>
                <c:pt idx="8">
                  <c:v>5201.3012500000004</c:v>
                </c:pt>
                <c:pt idx="9">
                  <c:v>1697</c:v>
                </c:pt>
                <c:pt idx="10">
                  <c:v>2412.7121400000001</c:v>
                </c:pt>
                <c:pt idx="11">
                  <c:v>19005.689579999998</c:v>
                </c:pt>
                <c:pt idx="13">
                  <c:v>6305.5420800000011</c:v>
                </c:pt>
                <c:pt idx="15">
                  <c:v>42013.010999999999</c:v>
                </c:pt>
                <c:pt idx="16">
                  <c:v>4266.6487900000002</c:v>
                </c:pt>
                <c:pt idx="17">
                  <c:v>2739.2159999999999</c:v>
                </c:pt>
                <c:pt idx="18">
                  <c:v>2065.9099399999996</c:v>
                </c:pt>
                <c:pt idx="19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A2A-439C-9586-76150FF40ED8}"/>
            </c:ext>
          </c:extLst>
        </c:ser>
        <c:ser>
          <c:idx val="7"/>
          <c:order val="6"/>
          <c:invertIfNegative val="0"/>
          <c:cat>
            <c:strRef>
              <c:f>ROK!$A$773:$A$792</c:f>
              <c:strCache>
                <c:ptCount val="20"/>
                <c:pt idx="0">
                  <c:v>CZ</c:v>
                </c:pt>
                <c:pt idx="1">
                  <c:v>GB</c:v>
                </c:pt>
                <c:pt idx="2">
                  <c:v>F</c:v>
                </c:pt>
                <c:pt idx="3">
                  <c:v>SK</c:v>
                </c:pt>
                <c:pt idx="4">
                  <c:v>N</c:v>
                </c:pt>
                <c:pt idx="5">
                  <c:v>S</c:v>
                </c:pt>
                <c:pt idx="6">
                  <c:v>A</c:v>
                </c:pt>
                <c:pt idx="7">
                  <c:v>NL</c:v>
                </c:pt>
                <c:pt idx="8">
                  <c:v>FIN</c:v>
                </c:pt>
                <c:pt idx="9">
                  <c:v>ES</c:v>
                </c:pt>
                <c:pt idx="10">
                  <c:v>UA</c:v>
                </c:pt>
                <c:pt idx="11">
                  <c:v>D</c:v>
                </c:pt>
                <c:pt idx="12">
                  <c:v>SI</c:v>
                </c:pt>
                <c:pt idx="13">
                  <c:v>PL</c:v>
                </c:pt>
                <c:pt idx="14">
                  <c:v>HU</c:v>
                </c:pt>
                <c:pt idx="15">
                  <c:v>RUS</c:v>
                </c:pt>
                <c:pt idx="16">
                  <c:v>NZ</c:v>
                </c:pt>
                <c:pt idx="17">
                  <c:v>EE</c:v>
                </c:pt>
                <c:pt idx="18">
                  <c:v>LIT</c:v>
                </c:pt>
                <c:pt idx="19">
                  <c:v>ROM</c:v>
                </c:pt>
              </c:strCache>
            </c:strRef>
          </c:cat>
          <c:val>
            <c:numRef>
              <c:f>ROK!$H$773:$H$792</c:f>
              <c:numCache>
                <c:formatCode>#,##0</c:formatCode>
                <c:ptCount val="20"/>
                <c:pt idx="0">
                  <c:v>112279</c:v>
                </c:pt>
                <c:pt idx="1">
                  <c:v>93651</c:v>
                </c:pt>
                <c:pt idx="2" formatCode="0">
                  <c:v>125215</c:v>
                </c:pt>
                <c:pt idx="3" formatCode="0">
                  <c:v>34425</c:v>
                </c:pt>
                <c:pt idx="4" formatCode="0">
                  <c:v>22813</c:v>
                </c:pt>
                <c:pt idx="5" formatCode="0">
                  <c:v>48267</c:v>
                </c:pt>
                <c:pt idx="6" formatCode="0">
                  <c:v>15992</c:v>
                </c:pt>
                <c:pt idx="7" formatCode="0">
                  <c:v>11135</c:v>
                </c:pt>
                <c:pt idx="8" formatCode="0">
                  <c:v>9552</c:v>
                </c:pt>
                <c:pt idx="9" formatCode="0">
                  <c:v>5117.5</c:v>
                </c:pt>
                <c:pt idx="10" formatCode="0">
                  <c:v>4400.5</c:v>
                </c:pt>
                <c:pt idx="11" formatCode="0">
                  <c:v>23085</c:v>
                </c:pt>
                <c:pt idx="13" formatCode="0">
                  <c:v>8290</c:v>
                </c:pt>
                <c:pt idx="15" formatCode="0">
                  <c:v>58429</c:v>
                </c:pt>
                <c:pt idx="16" formatCode="0">
                  <c:v>3353</c:v>
                </c:pt>
                <c:pt idx="17" formatCode="General">
                  <c:v>6071</c:v>
                </c:pt>
                <c:pt idx="18" formatCode="0">
                  <c:v>2288</c:v>
                </c:pt>
                <c:pt idx="19" formatCode="General">
                  <c:v>2992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2A-439C-9586-76150FF40ED8}"/>
            </c:ext>
          </c:extLst>
        </c:ser>
        <c:ser>
          <c:idx val="8"/>
          <c:order val="7"/>
          <c:invertIfNegative val="0"/>
          <c:cat>
            <c:strRef>
              <c:f>ROK!$A$773:$A$792</c:f>
              <c:strCache>
                <c:ptCount val="20"/>
                <c:pt idx="0">
                  <c:v>CZ</c:v>
                </c:pt>
                <c:pt idx="1">
                  <c:v>GB</c:v>
                </c:pt>
                <c:pt idx="2">
                  <c:v>F</c:v>
                </c:pt>
                <c:pt idx="3">
                  <c:v>SK</c:v>
                </c:pt>
                <c:pt idx="4">
                  <c:v>N</c:v>
                </c:pt>
                <c:pt idx="5">
                  <c:v>S</c:v>
                </c:pt>
                <c:pt idx="6">
                  <c:v>A</c:v>
                </c:pt>
                <c:pt idx="7">
                  <c:v>NL</c:v>
                </c:pt>
                <c:pt idx="8">
                  <c:v>FIN</c:v>
                </c:pt>
                <c:pt idx="9">
                  <c:v>ES</c:v>
                </c:pt>
                <c:pt idx="10">
                  <c:v>UA</c:v>
                </c:pt>
                <c:pt idx="11">
                  <c:v>D</c:v>
                </c:pt>
                <c:pt idx="12">
                  <c:v>SI</c:v>
                </c:pt>
                <c:pt idx="13">
                  <c:v>PL</c:v>
                </c:pt>
                <c:pt idx="14">
                  <c:v>HU</c:v>
                </c:pt>
                <c:pt idx="15">
                  <c:v>RUS</c:v>
                </c:pt>
                <c:pt idx="16">
                  <c:v>NZ</c:v>
                </c:pt>
                <c:pt idx="17">
                  <c:v>EE</c:v>
                </c:pt>
                <c:pt idx="18">
                  <c:v>LIT</c:v>
                </c:pt>
                <c:pt idx="19">
                  <c:v>ROM</c:v>
                </c:pt>
              </c:strCache>
            </c:strRef>
          </c:cat>
          <c:val>
            <c:numRef>
              <c:f>ROK!$I$773:$I$792</c:f>
              <c:numCache>
                <c:formatCode>0</c:formatCode>
                <c:ptCount val="20"/>
                <c:pt idx="0" formatCode="#,##0">
                  <c:v>112336</c:v>
                </c:pt>
                <c:pt idx="1">
                  <c:v>98531</c:v>
                </c:pt>
                <c:pt idx="2" formatCode="#,##0">
                  <c:v>132976</c:v>
                </c:pt>
                <c:pt idx="3">
                  <c:v>74766</c:v>
                </c:pt>
                <c:pt idx="4">
                  <c:v>21732</c:v>
                </c:pt>
                <c:pt idx="5">
                  <c:v>38366</c:v>
                </c:pt>
                <c:pt idx="6">
                  <c:v>21876</c:v>
                </c:pt>
                <c:pt idx="7">
                  <c:v>13995</c:v>
                </c:pt>
                <c:pt idx="8" formatCode="General">
                  <c:v>16954</c:v>
                </c:pt>
                <c:pt idx="9">
                  <c:v>6157</c:v>
                </c:pt>
                <c:pt idx="10">
                  <c:v>1728</c:v>
                </c:pt>
                <c:pt idx="11">
                  <c:v>23750</c:v>
                </c:pt>
                <c:pt idx="13">
                  <c:v>9735</c:v>
                </c:pt>
                <c:pt idx="15">
                  <c:v>66057</c:v>
                </c:pt>
                <c:pt idx="16" formatCode="General">
                  <c:v>2745</c:v>
                </c:pt>
                <c:pt idx="17" formatCode="#,##0">
                  <c:v>7698</c:v>
                </c:pt>
                <c:pt idx="18">
                  <c:v>2922</c:v>
                </c:pt>
                <c:pt idx="19" formatCode="General">
                  <c:v>13275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A2A-439C-9586-76150FF40ED8}"/>
            </c:ext>
          </c:extLst>
        </c:ser>
        <c:ser>
          <c:idx val="9"/>
          <c:order val="8"/>
          <c:invertIfNegative val="0"/>
          <c:cat>
            <c:strRef>
              <c:f>ROK!$A$773:$A$792</c:f>
              <c:strCache>
                <c:ptCount val="20"/>
                <c:pt idx="0">
                  <c:v>CZ</c:v>
                </c:pt>
                <c:pt idx="1">
                  <c:v>GB</c:v>
                </c:pt>
                <c:pt idx="2">
                  <c:v>F</c:v>
                </c:pt>
                <c:pt idx="3">
                  <c:v>SK</c:v>
                </c:pt>
                <c:pt idx="4">
                  <c:v>N</c:v>
                </c:pt>
                <c:pt idx="5">
                  <c:v>S</c:v>
                </c:pt>
                <c:pt idx="6">
                  <c:v>A</c:v>
                </c:pt>
                <c:pt idx="7">
                  <c:v>NL</c:v>
                </c:pt>
                <c:pt idx="8">
                  <c:v>FIN</c:v>
                </c:pt>
                <c:pt idx="9">
                  <c:v>ES</c:v>
                </c:pt>
                <c:pt idx="10">
                  <c:v>UA</c:v>
                </c:pt>
                <c:pt idx="11">
                  <c:v>D</c:v>
                </c:pt>
                <c:pt idx="12">
                  <c:v>SI</c:v>
                </c:pt>
                <c:pt idx="13">
                  <c:v>PL</c:v>
                </c:pt>
                <c:pt idx="14">
                  <c:v>HU</c:v>
                </c:pt>
                <c:pt idx="15">
                  <c:v>RUS</c:v>
                </c:pt>
                <c:pt idx="16">
                  <c:v>NZ</c:v>
                </c:pt>
                <c:pt idx="17">
                  <c:v>EE</c:v>
                </c:pt>
                <c:pt idx="18">
                  <c:v>LIT</c:v>
                </c:pt>
                <c:pt idx="19">
                  <c:v>ROM</c:v>
                </c:pt>
              </c:strCache>
            </c:strRef>
          </c:cat>
          <c:val>
            <c:numRef>
              <c:f>ROK!$J$773:$J$792</c:f>
              <c:numCache>
                <c:formatCode>#,##0</c:formatCode>
                <c:ptCount val="20"/>
                <c:pt idx="0">
                  <c:v>99832</c:v>
                </c:pt>
                <c:pt idx="1">
                  <c:v>97770</c:v>
                </c:pt>
                <c:pt idx="2">
                  <c:v>114408</c:v>
                </c:pt>
                <c:pt idx="3" formatCode="0">
                  <c:v>67883</c:v>
                </c:pt>
                <c:pt idx="4" formatCode="0">
                  <c:v>21515.09246</c:v>
                </c:pt>
                <c:pt idx="5">
                  <c:v>30789.064399999999</c:v>
                </c:pt>
                <c:pt idx="6" formatCode="0">
                  <c:v>22259.694789999998</c:v>
                </c:pt>
                <c:pt idx="7" formatCode="0">
                  <c:v>11985.62515</c:v>
                </c:pt>
                <c:pt idx="8" formatCode="0">
                  <c:v>13099.715099999999</c:v>
                </c:pt>
                <c:pt idx="9" formatCode="0">
                  <c:v>5718</c:v>
                </c:pt>
                <c:pt idx="10" formatCode="0">
                  <c:v>4094.846</c:v>
                </c:pt>
                <c:pt idx="11" formatCode="0">
                  <c:v>22039.667539999999</c:v>
                </c:pt>
                <c:pt idx="13" formatCode="0">
                  <c:v>11938.415000000001</c:v>
                </c:pt>
                <c:pt idx="15">
                  <c:v>46816.421000000002</c:v>
                </c:pt>
                <c:pt idx="16" formatCode="0">
                  <c:v>4117.3062499999996</c:v>
                </c:pt>
                <c:pt idx="17">
                  <c:v>7677.0429999999997</c:v>
                </c:pt>
                <c:pt idx="18" formatCode="0">
                  <c:v>3775.3354800000002</c:v>
                </c:pt>
                <c:pt idx="19" formatCode="0">
                  <c:v>10352.59734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A2A-439C-9586-76150FF40ED8}"/>
            </c:ext>
          </c:extLst>
        </c:ser>
        <c:ser>
          <c:idx val="10"/>
          <c:order val="9"/>
          <c:invertIfNegative val="0"/>
          <c:cat>
            <c:strRef>
              <c:f>ROK!$A$773:$A$792</c:f>
              <c:strCache>
                <c:ptCount val="20"/>
                <c:pt idx="0">
                  <c:v>CZ</c:v>
                </c:pt>
                <c:pt idx="1">
                  <c:v>GB</c:v>
                </c:pt>
                <c:pt idx="2">
                  <c:v>F</c:v>
                </c:pt>
                <c:pt idx="3">
                  <c:v>SK</c:v>
                </c:pt>
                <c:pt idx="4">
                  <c:v>N</c:v>
                </c:pt>
                <c:pt idx="5">
                  <c:v>S</c:v>
                </c:pt>
                <c:pt idx="6">
                  <c:v>A</c:v>
                </c:pt>
                <c:pt idx="7">
                  <c:v>NL</c:v>
                </c:pt>
                <c:pt idx="8">
                  <c:v>FIN</c:v>
                </c:pt>
                <c:pt idx="9">
                  <c:v>ES</c:v>
                </c:pt>
                <c:pt idx="10">
                  <c:v>UA</c:v>
                </c:pt>
                <c:pt idx="11">
                  <c:v>D</c:v>
                </c:pt>
                <c:pt idx="12">
                  <c:v>SI</c:v>
                </c:pt>
                <c:pt idx="13">
                  <c:v>PL</c:v>
                </c:pt>
                <c:pt idx="14">
                  <c:v>HU</c:v>
                </c:pt>
                <c:pt idx="15">
                  <c:v>RUS</c:v>
                </c:pt>
                <c:pt idx="16">
                  <c:v>NZ</c:v>
                </c:pt>
                <c:pt idx="17">
                  <c:v>EE</c:v>
                </c:pt>
                <c:pt idx="18">
                  <c:v>LIT</c:v>
                </c:pt>
                <c:pt idx="19">
                  <c:v>ROM</c:v>
                </c:pt>
              </c:strCache>
            </c:strRef>
          </c:cat>
          <c:val>
            <c:numRef>
              <c:f>ROK!$K$773:$K$792</c:f>
              <c:numCache>
                <c:formatCode>#,##0</c:formatCode>
                <c:ptCount val="20"/>
                <c:pt idx="0">
                  <c:v>92679</c:v>
                </c:pt>
                <c:pt idx="1">
                  <c:v>98451</c:v>
                </c:pt>
                <c:pt idx="2">
                  <c:v>114698</c:v>
                </c:pt>
                <c:pt idx="3">
                  <c:v>69004</c:v>
                </c:pt>
                <c:pt idx="4">
                  <c:v>19842.38823</c:v>
                </c:pt>
                <c:pt idx="5">
                  <c:v>37658.801420000003</c:v>
                </c:pt>
                <c:pt idx="6">
                  <c:v>20669.711110000007</c:v>
                </c:pt>
                <c:pt idx="7">
                  <c:v>15086.316949999997</c:v>
                </c:pt>
                <c:pt idx="8">
                  <c:v>21237.945619999999</c:v>
                </c:pt>
                <c:pt idx="9">
                  <c:v>5831</c:v>
                </c:pt>
                <c:pt idx="10">
                  <c:v>4237</c:v>
                </c:pt>
                <c:pt idx="11">
                  <c:v>34313.739410000002</c:v>
                </c:pt>
                <c:pt idx="13">
                  <c:v>14782</c:v>
                </c:pt>
                <c:pt idx="15">
                  <c:v>48474</c:v>
                </c:pt>
                <c:pt idx="16">
                  <c:v>7692.3877400000001</c:v>
                </c:pt>
                <c:pt idx="17">
                  <c:v>6603</c:v>
                </c:pt>
                <c:pt idx="18">
                  <c:v>3604.7722500000009</c:v>
                </c:pt>
                <c:pt idx="19">
                  <c:v>6033.730959999998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A2A-439C-9586-76150FF40ED8}"/>
            </c:ext>
          </c:extLst>
        </c:ser>
        <c:ser>
          <c:idx val="11"/>
          <c:order val="10"/>
          <c:invertIfNegative val="0"/>
          <c:cat>
            <c:strRef>
              <c:f>ROK!$A$773:$A$792</c:f>
              <c:strCache>
                <c:ptCount val="20"/>
                <c:pt idx="0">
                  <c:v>CZ</c:v>
                </c:pt>
                <c:pt idx="1">
                  <c:v>GB</c:v>
                </c:pt>
                <c:pt idx="2">
                  <c:v>F</c:v>
                </c:pt>
                <c:pt idx="3">
                  <c:v>SK</c:v>
                </c:pt>
                <c:pt idx="4">
                  <c:v>N</c:v>
                </c:pt>
                <c:pt idx="5">
                  <c:v>S</c:v>
                </c:pt>
                <c:pt idx="6">
                  <c:v>A</c:v>
                </c:pt>
                <c:pt idx="7">
                  <c:v>NL</c:v>
                </c:pt>
                <c:pt idx="8">
                  <c:v>FIN</c:v>
                </c:pt>
                <c:pt idx="9">
                  <c:v>ES</c:v>
                </c:pt>
                <c:pt idx="10">
                  <c:v>UA</c:v>
                </c:pt>
                <c:pt idx="11">
                  <c:v>D</c:v>
                </c:pt>
                <c:pt idx="12">
                  <c:v>SI</c:v>
                </c:pt>
                <c:pt idx="13">
                  <c:v>PL</c:v>
                </c:pt>
                <c:pt idx="14">
                  <c:v>HU</c:v>
                </c:pt>
                <c:pt idx="15">
                  <c:v>RUS</c:v>
                </c:pt>
                <c:pt idx="16">
                  <c:v>NZ</c:v>
                </c:pt>
                <c:pt idx="17">
                  <c:v>EE</c:v>
                </c:pt>
                <c:pt idx="18">
                  <c:v>LIT</c:v>
                </c:pt>
                <c:pt idx="19">
                  <c:v>ROM</c:v>
                </c:pt>
              </c:strCache>
            </c:strRef>
          </c:cat>
          <c:val>
            <c:numRef>
              <c:f>ROK!$L$773:$L$792</c:f>
              <c:numCache>
                <c:formatCode>#,##0</c:formatCode>
                <c:ptCount val="20"/>
                <c:pt idx="0">
                  <c:v>97116</c:v>
                </c:pt>
                <c:pt idx="1">
                  <c:v>106271</c:v>
                </c:pt>
                <c:pt idx="2">
                  <c:v>96694</c:v>
                </c:pt>
                <c:pt idx="3">
                  <c:v>67929</c:v>
                </c:pt>
                <c:pt idx="4">
                  <c:v>59798</c:v>
                </c:pt>
                <c:pt idx="5">
                  <c:v>40474</c:v>
                </c:pt>
                <c:pt idx="6">
                  <c:v>21448</c:v>
                </c:pt>
                <c:pt idx="7">
                  <c:v>16605</c:v>
                </c:pt>
                <c:pt idx="8">
                  <c:v>14480</c:v>
                </c:pt>
                <c:pt idx="9">
                  <c:v>6689</c:v>
                </c:pt>
                <c:pt idx="10">
                  <c:v>5826</c:v>
                </c:pt>
                <c:pt idx="11">
                  <c:v>37823</c:v>
                </c:pt>
                <c:pt idx="12">
                  <c:v>1871</c:v>
                </c:pt>
                <c:pt idx="13">
                  <c:v>14553</c:v>
                </c:pt>
                <c:pt idx="15">
                  <c:v>27286</c:v>
                </c:pt>
                <c:pt idx="16">
                  <c:v>9935</c:v>
                </c:pt>
                <c:pt idx="17">
                  <c:v>7865</c:v>
                </c:pt>
                <c:pt idx="18">
                  <c:v>5389</c:v>
                </c:pt>
                <c:pt idx="19">
                  <c:v>5786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A2A-439C-9586-76150FF40ED8}"/>
            </c:ext>
          </c:extLst>
        </c:ser>
        <c:ser>
          <c:idx val="12"/>
          <c:order val="11"/>
          <c:invertIfNegative val="0"/>
          <c:cat>
            <c:strRef>
              <c:f>ROK!$A$773:$A$792</c:f>
              <c:strCache>
                <c:ptCount val="20"/>
                <c:pt idx="0">
                  <c:v>CZ</c:v>
                </c:pt>
                <c:pt idx="1">
                  <c:v>GB</c:v>
                </c:pt>
                <c:pt idx="2">
                  <c:v>F</c:v>
                </c:pt>
                <c:pt idx="3">
                  <c:v>SK</c:v>
                </c:pt>
                <c:pt idx="4">
                  <c:v>N</c:v>
                </c:pt>
                <c:pt idx="5">
                  <c:v>S</c:v>
                </c:pt>
                <c:pt idx="6">
                  <c:v>A</c:v>
                </c:pt>
                <c:pt idx="7">
                  <c:v>NL</c:v>
                </c:pt>
                <c:pt idx="8">
                  <c:v>FIN</c:v>
                </c:pt>
                <c:pt idx="9">
                  <c:v>ES</c:v>
                </c:pt>
                <c:pt idx="10">
                  <c:v>UA</c:v>
                </c:pt>
                <c:pt idx="11">
                  <c:v>D</c:v>
                </c:pt>
                <c:pt idx="12">
                  <c:v>SI</c:v>
                </c:pt>
                <c:pt idx="13">
                  <c:v>PL</c:v>
                </c:pt>
                <c:pt idx="14">
                  <c:v>HU</c:v>
                </c:pt>
                <c:pt idx="15">
                  <c:v>RUS</c:v>
                </c:pt>
                <c:pt idx="16">
                  <c:v>NZ</c:v>
                </c:pt>
                <c:pt idx="17">
                  <c:v>EE</c:v>
                </c:pt>
                <c:pt idx="18">
                  <c:v>LIT</c:v>
                </c:pt>
                <c:pt idx="19">
                  <c:v>ROM</c:v>
                </c:pt>
              </c:strCache>
            </c:strRef>
          </c:cat>
          <c:val>
            <c:numRef>
              <c:f>ROK!$M$773:$M$792</c:f>
              <c:numCache>
                <c:formatCode>#,##0</c:formatCode>
                <c:ptCount val="20"/>
                <c:pt idx="0">
                  <c:v>107432</c:v>
                </c:pt>
                <c:pt idx="1">
                  <c:v>119042</c:v>
                </c:pt>
                <c:pt idx="2">
                  <c:v>90828</c:v>
                </c:pt>
                <c:pt idx="3">
                  <c:v>81592</c:v>
                </c:pt>
                <c:pt idx="4">
                  <c:v>67408</c:v>
                </c:pt>
                <c:pt idx="5">
                  <c:v>47269</c:v>
                </c:pt>
                <c:pt idx="6">
                  <c:v>24514</c:v>
                </c:pt>
                <c:pt idx="7">
                  <c:v>18557</c:v>
                </c:pt>
                <c:pt idx="8">
                  <c:v>12655</c:v>
                </c:pt>
                <c:pt idx="9">
                  <c:v>8486</c:v>
                </c:pt>
                <c:pt idx="10">
                  <c:v>7343</c:v>
                </c:pt>
                <c:pt idx="11">
                  <c:v>51377</c:v>
                </c:pt>
                <c:pt idx="12">
                  <c:v>8534</c:v>
                </c:pt>
                <c:pt idx="13">
                  <c:v>12917</c:v>
                </c:pt>
                <c:pt idx="14">
                  <c:v>2973</c:v>
                </c:pt>
                <c:pt idx="15">
                  <c:v>15208</c:v>
                </c:pt>
                <c:pt idx="16">
                  <c:v>9124</c:v>
                </c:pt>
                <c:pt idx="17">
                  <c:v>8078</c:v>
                </c:pt>
                <c:pt idx="18">
                  <c:v>6417</c:v>
                </c:pt>
                <c:pt idx="19">
                  <c:v>6408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A2A-439C-9586-76150FF40ED8}"/>
            </c:ext>
          </c:extLst>
        </c:ser>
        <c:ser>
          <c:idx val="13"/>
          <c:order val="12"/>
          <c:invertIfNegative val="0"/>
          <c:cat>
            <c:strRef>
              <c:f>ROK!$A$773:$A$792</c:f>
              <c:strCache>
                <c:ptCount val="20"/>
                <c:pt idx="0">
                  <c:v>CZ</c:v>
                </c:pt>
                <c:pt idx="1">
                  <c:v>GB</c:v>
                </c:pt>
                <c:pt idx="2">
                  <c:v>F</c:v>
                </c:pt>
                <c:pt idx="3">
                  <c:v>SK</c:v>
                </c:pt>
                <c:pt idx="4">
                  <c:v>N</c:v>
                </c:pt>
                <c:pt idx="5">
                  <c:v>S</c:v>
                </c:pt>
                <c:pt idx="6">
                  <c:v>A</c:v>
                </c:pt>
                <c:pt idx="7">
                  <c:v>NL</c:v>
                </c:pt>
                <c:pt idx="8">
                  <c:v>FIN</c:v>
                </c:pt>
                <c:pt idx="9">
                  <c:v>ES</c:v>
                </c:pt>
                <c:pt idx="10">
                  <c:v>UA</c:v>
                </c:pt>
                <c:pt idx="11">
                  <c:v>D</c:v>
                </c:pt>
                <c:pt idx="12">
                  <c:v>SI</c:v>
                </c:pt>
                <c:pt idx="13">
                  <c:v>PL</c:v>
                </c:pt>
                <c:pt idx="14">
                  <c:v>HU</c:v>
                </c:pt>
                <c:pt idx="15">
                  <c:v>RUS</c:v>
                </c:pt>
                <c:pt idx="16">
                  <c:v>NZ</c:v>
                </c:pt>
                <c:pt idx="17">
                  <c:v>EE</c:v>
                </c:pt>
                <c:pt idx="18">
                  <c:v>LIT</c:v>
                </c:pt>
                <c:pt idx="19">
                  <c:v>ROM</c:v>
                </c:pt>
              </c:strCache>
            </c:strRef>
          </c:cat>
          <c:val>
            <c:numRef>
              <c:f>ROK!$N$773:$N$792</c:f>
              <c:numCache>
                <c:formatCode>#,##0</c:formatCode>
                <c:ptCount val="20"/>
                <c:pt idx="0">
                  <c:v>129707</c:v>
                </c:pt>
                <c:pt idx="1">
                  <c:v>106829</c:v>
                </c:pt>
                <c:pt idx="2" formatCode="General">
                  <c:v>94602</c:v>
                </c:pt>
                <c:pt idx="3">
                  <c:v>91735</c:v>
                </c:pt>
                <c:pt idx="4">
                  <c:v>73403</c:v>
                </c:pt>
                <c:pt idx="5">
                  <c:v>49049</c:v>
                </c:pt>
                <c:pt idx="6">
                  <c:v>26249</c:v>
                </c:pt>
                <c:pt idx="7">
                  <c:v>22157</c:v>
                </c:pt>
                <c:pt idx="8">
                  <c:v>19683</c:v>
                </c:pt>
                <c:pt idx="9">
                  <c:v>14042</c:v>
                </c:pt>
                <c:pt idx="10">
                  <c:v>9670</c:v>
                </c:pt>
                <c:pt idx="11">
                  <c:v>47139</c:v>
                </c:pt>
                <c:pt idx="12">
                  <c:v>10442</c:v>
                </c:pt>
                <c:pt idx="13">
                  <c:v>16597</c:v>
                </c:pt>
                <c:pt idx="14">
                  <c:v>3654</c:v>
                </c:pt>
                <c:pt idx="15">
                  <c:v>13753</c:v>
                </c:pt>
                <c:pt idx="16">
                  <c:v>7256</c:v>
                </c:pt>
                <c:pt idx="17">
                  <c:v>7284</c:v>
                </c:pt>
                <c:pt idx="18">
                  <c:v>6206</c:v>
                </c:pt>
                <c:pt idx="19">
                  <c:v>5569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A2A-439C-9586-76150FF40ED8}"/>
            </c:ext>
          </c:extLst>
        </c:ser>
        <c:ser>
          <c:idx val="14"/>
          <c:order val="13"/>
          <c:invertIfNegative val="0"/>
          <c:cat>
            <c:strRef>
              <c:f>ROK!$A$773:$A$792</c:f>
              <c:strCache>
                <c:ptCount val="20"/>
                <c:pt idx="0">
                  <c:v>CZ</c:v>
                </c:pt>
                <c:pt idx="1">
                  <c:v>GB</c:v>
                </c:pt>
                <c:pt idx="2">
                  <c:v>F</c:v>
                </c:pt>
                <c:pt idx="3">
                  <c:v>SK</c:v>
                </c:pt>
                <c:pt idx="4">
                  <c:v>N</c:v>
                </c:pt>
                <c:pt idx="5">
                  <c:v>S</c:v>
                </c:pt>
                <c:pt idx="6">
                  <c:v>A</c:v>
                </c:pt>
                <c:pt idx="7">
                  <c:v>NL</c:v>
                </c:pt>
                <c:pt idx="8">
                  <c:v>FIN</c:v>
                </c:pt>
                <c:pt idx="9">
                  <c:v>ES</c:v>
                </c:pt>
                <c:pt idx="10">
                  <c:v>UA</c:v>
                </c:pt>
                <c:pt idx="11">
                  <c:v>D</c:v>
                </c:pt>
                <c:pt idx="12">
                  <c:v>SI</c:v>
                </c:pt>
                <c:pt idx="13">
                  <c:v>PL</c:v>
                </c:pt>
                <c:pt idx="14">
                  <c:v>HU</c:v>
                </c:pt>
                <c:pt idx="15">
                  <c:v>RUS</c:v>
                </c:pt>
                <c:pt idx="16">
                  <c:v>NZ</c:v>
                </c:pt>
                <c:pt idx="17">
                  <c:v>EE</c:v>
                </c:pt>
                <c:pt idx="18">
                  <c:v>LIT</c:v>
                </c:pt>
                <c:pt idx="19">
                  <c:v>ROM</c:v>
                </c:pt>
              </c:strCache>
            </c:strRef>
          </c:cat>
          <c:val>
            <c:numRef>
              <c:f>ROK!$O$773:$O$792</c:f>
              <c:numCache>
                <c:formatCode>#,##0</c:formatCode>
                <c:ptCount val="20"/>
                <c:pt idx="0">
                  <c:v>161256</c:v>
                </c:pt>
                <c:pt idx="1">
                  <c:v>110516</c:v>
                </c:pt>
                <c:pt idx="2" formatCode="General">
                  <c:v>111101</c:v>
                </c:pt>
                <c:pt idx="3" formatCode="General">
                  <c:v>115588</c:v>
                </c:pt>
                <c:pt idx="4" formatCode="General">
                  <c:v>66872</c:v>
                </c:pt>
                <c:pt idx="5">
                  <c:v>54837</c:v>
                </c:pt>
                <c:pt idx="6" formatCode="General">
                  <c:v>23571</c:v>
                </c:pt>
                <c:pt idx="7" formatCode="General">
                  <c:v>25494</c:v>
                </c:pt>
                <c:pt idx="8" formatCode="General">
                  <c:v>26676</c:v>
                </c:pt>
                <c:pt idx="9" formatCode="General">
                  <c:v>16048</c:v>
                </c:pt>
                <c:pt idx="10" formatCode="General">
                  <c:v>10758</c:v>
                </c:pt>
                <c:pt idx="11" formatCode="General">
                  <c:v>54658</c:v>
                </c:pt>
                <c:pt idx="12" formatCode="General">
                  <c:v>11003</c:v>
                </c:pt>
                <c:pt idx="13" formatCode="General">
                  <c:v>11474</c:v>
                </c:pt>
                <c:pt idx="14" formatCode="General">
                  <c:v>5976</c:v>
                </c:pt>
                <c:pt idx="15">
                  <c:v>10413</c:v>
                </c:pt>
                <c:pt idx="16" formatCode="General">
                  <c:v>9266</c:v>
                </c:pt>
                <c:pt idx="17">
                  <c:v>7030</c:v>
                </c:pt>
                <c:pt idx="18" formatCode="General">
                  <c:v>6256</c:v>
                </c:pt>
                <c:pt idx="19" formatCode="General">
                  <c:v>6567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A2A-439C-9586-76150FF40ED8}"/>
            </c:ext>
          </c:extLst>
        </c:ser>
        <c:ser>
          <c:idx val="0"/>
          <c:order val="14"/>
          <c:spPr>
            <a:solidFill>
              <a:srgbClr val="002060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5-2A2A-439C-9586-76150FF40ED8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7-2A2A-439C-9586-76150FF40ED8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9-2A2A-439C-9586-76150FF40ED8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B-2A2A-439C-9586-76150FF40ED8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D-2A2A-439C-9586-76150FF40ED8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F-2A2A-439C-9586-76150FF40ED8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1-2A2A-439C-9586-76150FF40ED8}"/>
              </c:ext>
            </c:extLst>
          </c:dPt>
          <c:cat>
            <c:strRef>
              <c:f>ROK!$A$773:$A$792</c:f>
              <c:strCache>
                <c:ptCount val="20"/>
                <c:pt idx="0">
                  <c:v>CZ</c:v>
                </c:pt>
                <c:pt idx="1">
                  <c:v>GB</c:v>
                </c:pt>
                <c:pt idx="2">
                  <c:v>F</c:v>
                </c:pt>
                <c:pt idx="3">
                  <c:v>SK</c:v>
                </c:pt>
                <c:pt idx="4">
                  <c:v>N</c:v>
                </c:pt>
                <c:pt idx="5">
                  <c:v>S</c:v>
                </c:pt>
                <c:pt idx="6">
                  <c:v>A</c:v>
                </c:pt>
                <c:pt idx="7">
                  <c:v>NL</c:v>
                </c:pt>
                <c:pt idx="8">
                  <c:v>FIN</c:v>
                </c:pt>
                <c:pt idx="9">
                  <c:v>ES</c:v>
                </c:pt>
                <c:pt idx="10">
                  <c:v>UA</c:v>
                </c:pt>
                <c:pt idx="11">
                  <c:v>D</c:v>
                </c:pt>
                <c:pt idx="12">
                  <c:v>SI</c:v>
                </c:pt>
                <c:pt idx="13">
                  <c:v>PL</c:v>
                </c:pt>
                <c:pt idx="14">
                  <c:v>HU</c:v>
                </c:pt>
                <c:pt idx="15">
                  <c:v>RUS</c:v>
                </c:pt>
                <c:pt idx="16">
                  <c:v>NZ</c:v>
                </c:pt>
                <c:pt idx="17">
                  <c:v>EE</c:v>
                </c:pt>
                <c:pt idx="18">
                  <c:v>LIT</c:v>
                </c:pt>
                <c:pt idx="19">
                  <c:v>ROM</c:v>
                </c:pt>
              </c:strCache>
            </c:strRef>
          </c:cat>
          <c:val>
            <c:numRef>
              <c:f>ROK!$P$773:$P$792</c:f>
              <c:numCache>
                <c:formatCode>#,##0</c:formatCode>
                <c:ptCount val="20"/>
                <c:pt idx="0">
                  <c:v>173791</c:v>
                </c:pt>
                <c:pt idx="1">
                  <c:v>123668</c:v>
                </c:pt>
                <c:pt idx="2" formatCode="General">
                  <c:v>122841</c:v>
                </c:pt>
                <c:pt idx="3" formatCode="General">
                  <c:v>120416</c:v>
                </c:pt>
                <c:pt idx="4" formatCode="General">
                  <c:v>91686</c:v>
                </c:pt>
                <c:pt idx="5">
                  <c:v>57165</c:v>
                </c:pt>
                <c:pt idx="6" formatCode="General">
                  <c:v>50184</c:v>
                </c:pt>
                <c:pt idx="7" formatCode="General">
                  <c:v>32790</c:v>
                </c:pt>
                <c:pt idx="8" formatCode="General">
                  <c:v>26481</c:v>
                </c:pt>
                <c:pt idx="9" formatCode="General">
                  <c:v>24753</c:v>
                </c:pt>
                <c:pt idx="10" formatCode="General">
                  <c:v>21494</c:v>
                </c:pt>
                <c:pt idx="11" formatCode="General">
                  <c:v>19775</c:v>
                </c:pt>
                <c:pt idx="12" formatCode="General">
                  <c:v>12557</c:v>
                </c:pt>
                <c:pt idx="13" formatCode="General">
                  <c:v>9878</c:v>
                </c:pt>
                <c:pt idx="14" formatCode="General">
                  <c:v>7854</c:v>
                </c:pt>
                <c:pt idx="15">
                  <c:v>7507</c:v>
                </c:pt>
                <c:pt idx="16" formatCode="General">
                  <c:v>7111</c:v>
                </c:pt>
                <c:pt idx="17">
                  <c:v>6565</c:v>
                </c:pt>
                <c:pt idx="18" formatCode="General">
                  <c:v>5984</c:v>
                </c:pt>
                <c:pt idx="19" formatCode="General">
                  <c:v>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A2A-439C-9586-76150FF40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1588464"/>
        <c:axId val="1"/>
        <c:axId val="0"/>
      </c:bar3DChart>
      <c:catAx>
        <c:axId val="76158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61588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/>
              <a:t>Struktura prodeje dle typu</a:t>
            </a:r>
            <a:r>
              <a:rPr lang="cs-CZ" sz="1800" b="1" baseline="0"/>
              <a:t> výrobku </a:t>
            </a:r>
            <a:r>
              <a:rPr lang="cs-CZ" sz="1800" b="1"/>
              <a:t>- 2018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0424227078459481E-2"/>
          <c:y val="0.19044417821463344"/>
          <c:w val="0.91890754462145485"/>
          <c:h val="0.75010020462463101"/>
        </c:manualLayout>
      </c:layout>
      <c:lineChart>
        <c:grouping val="standard"/>
        <c:varyColors val="0"/>
        <c:ser>
          <c:idx val="0"/>
          <c:order val="0"/>
          <c:tx>
            <c:strRef>
              <c:f>Sortiment!$A$3</c:f>
              <c:strCache>
                <c:ptCount val="1"/>
                <c:pt idx="0">
                  <c:v>Ecofloor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Sortiment!$B$2:$N$2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Sortiment!$B$3:$N$3</c:f>
              <c:numCache>
                <c:formatCode>General</c:formatCode>
                <c:ptCount val="13"/>
                <c:pt idx="0">
                  <c:v>127547</c:v>
                </c:pt>
                <c:pt idx="1">
                  <c:v>137640</c:v>
                </c:pt>
                <c:pt idx="2">
                  <c:v>168117</c:v>
                </c:pt>
                <c:pt idx="3">
                  <c:v>175203</c:v>
                </c:pt>
                <c:pt idx="4">
                  <c:v>203274</c:v>
                </c:pt>
                <c:pt idx="5">
                  <c:v>211029</c:v>
                </c:pt>
                <c:pt idx="6">
                  <c:v>184619</c:v>
                </c:pt>
                <c:pt idx="7">
                  <c:v>180286</c:v>
                </c:pt>
                <c:pt idx="8">
                  <c:v>154231</c:v>
                </c:pt>
                <c:pt idx="9">
                  <c:v>155828</c:v>
                </c:pt>
                <c:pt idx="10">
                  <c:v>175170</c:v>
                </c:pt>
                <c:pt idx="11">
                  <c:v>196046</c:v>
                </c:pt>
                <c:pt idx="12">
                  <c:v>226652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43-40A0-B766-A34E9D55FBA3}"/>
            </c:ext>
          </c:extLst>
        </c:ser>
        <c:ser>
          <c:idx val="1"/>
          <c:order val="1"/>
          <c:tx>
            <c:strRef>
              <c:f>Sortiment!$A$4</c:f>
              <c:strCache>
                <c:ptCount val="1"/>
                <c:pt idx="0">
                  <c:v>Ecosun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Sortiment!$B$2:$N$2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Sortiment!$B$4:$N$4</c:f>
              <c:numCache>
                <c:formatCode>General</c:formatCode>
                <c:ptCount val="13"/>
                <c:pt idx="0">
                  <c:v>41338</c:v>
                </c:pt>
                <c:pt idx="1">
                  <c:v>45119</c:v>
                </c:pt>
                <c:pt idx="2">
                  <c:v>49778</c:v>
                </c:pt>
                <c:pt idx="3">
                  <c:v>58717</c:v>
                </c:pt>
                <c:pt idx="4">
                  <c:v>75684</c:v>
                </c:pt>
                <c:pt idx="5">
                  <c:v>95761</c:v>
                </c:pt>
                <c:pt idx="6">
                  <c:v>105468</c:v>
                </c:pt>
                <c:pt idx="7">
                  <c:v>111668</c:v>
                </c:pt>
                <c:pt idx="8">
                  <c:v>122551</c:v>
                </c:pt>
                <c:pt idx="9">
                  <c:v>149512</c:v>
                </c:pt>
                <c:pt idx="10">
                  <c:v>167525</c:v>
                </c:pt>
                <c:pt idx="11">
                  <c:v>189387</c:v>
                </c:pt>
                <c:pt idx="12">
                  <c:v>183999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43-40A0-B766-A34E9D55FBA3}"/>
            </c:ext>
          </c:extLst>
        </c:ser>
        <c:ser>
          <c:idx val="2"/>
          <c:order val="2"/>
          <c:tx>
            <c:strRef>
              <c:f>Sortiment!$A$5</c:f>
              <c:strCache>
                <c:ptCount val="1"/>
                <c:pt idx="0">
                  <c:v>Regulace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Sortiment!$B$2:$N$2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Sortiment!$B$5:$N$5</c:f>
              <c:numCache>
                <c:formatCode>General</c:formatCode>
                <c:ptCount val="13"/>
                <c:pt idx="0">
                  <c:v>26145</c:v>
                </c:pt>
                <c:pt idx="1">
                  <c:v>25620</c:v>
                </c:pt>
                <c:pt idx="2">
                  <c:v>20238</c:v>
                </c:pt>
                <c:pt idx="3">
                  <c:v>20381</c:v>
                </c:pt>
                <c:pt idx="4">
                  <c:v>22626</c:v>
                </c:pt>
                <c:pt idx="5">
                  <c:v>21588</c:v>
                </c:pt>
                <c:pt idx="6">
                  <c:v>20538</c:v>
                </c:pt>
                <c:pt idx="7">
                  <c:v>20743</c:v>
                </c:pt>
                <c:pt idx="8">
                  <c:v>23483</c:v>
                </c:pt>
                <c:pt idx="9">
                  <c:v>29307</c:v>
                </c:pt>
                <c:pt idx="10">
                  <c:v>31438</c:v>
                </c:pt>
                <c:pt idx="11">
                  <c:v>42862</c:v>
                </c:pt>
                <c:pt idx="12">
                  <c:v>43744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43-40A0-B766-A34E9D55FBA3}"/>
            </c:ext>
          </c:extLst>
        </c:ser>
        <c:ser>
          <c:idx val="3"/>
          <c:order val="3"/>
          <c:tx>
            <c:strRef>
              <c:f>Sortiment!$A$6</c:f>
              <c:strCache>
                <c:ptCount val="1"/>
                <c:pt idx="0">
                  <c:v>Ecoflex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Sortiment!$B$2:$N$2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Sortiment!$B$6:$N$6</c:f>
              <c:numCache>
                <c:formatCode>General</c:formatCode>
                <c:ptCount val="13"/>
                <c:pt idx="0">
                  <c:v>41649</c:v>
                </c:pt>
                <c:pt idx="1">
                  <c:v>48197</c:v>
                </c:pt>
                <c:pt idx="2">
                  <c:v>49222</c:v>
                </c:pt>
                <c:pt idx="3">
                  <c:v>42059</c:v>
                </c:pt>
                <c:pt idx="4">
                  <c:v>40690</c:v>
                </c:pt>
                <c:pt idx="5">
                  <c:v>33316</c:v>
                </c:pt>
                <c:pt idx="6">
                  <c:v>30667</c:v>
                </c:pt>
                <c:pt idx="7">
                  <c:v>25476</c:v>
                </c:pt>
                <c:pt idx="8">
                  <c:v>24837</c:v>
                </c:pt>
                <c:pt idx="9">
                  <c:v>29053</c:v>
                </c:pt>
                <c:pt idx="10">
                  <c:v>31696</c:v>
                </c:pt>
                <c:pt idx="11">
                  <c:v>39098</c:v>
                </c:pt>
                <c:pt idx="12">
                  <c:v>40892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43-40A0-B766-A34E9D55FBA3}"/>
            </c:ext>
          </c:extLst>
        </c:ser>
        <c:ser>
          <c:idx val="4"/>
          <c:order val="4"/>
          <c:tx>
            <c:strRef>
              <c:f>Sortiment!$A$7</c:f>
              <c:strCache>
                <c:ptCount val="1"/>
                <c:pt idx="0">
                  <c:v>Ecofilm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Sortiment!$B$2:$N$2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Sortiment!$B$7:$N$7</c:f>
              <c:numCache>
                <c:formatCode>General</c:formatCode>
                <c:ptCount val="13"/>
                <c:pt idx="0">
                  <c:v>18601</c:v>
                </c:pt>
                <c:pt idx="1">
                  <c:v>20384</c:v>
                </c:pt>
                <c:pt idx="2">
                  <c:v>18687</c:v>
                </c:pt>
                <c:pt idx="3">
                  <c:v>19646</c:v>
                </c:pt>
                <c:pt idx="4">
                  <c:v>15746</c:v>
                </c:pt>
                <c:pt idx="5">
                  <c:v>14672</c:v>
                </c:pt>
                <c:pt idx="6">
                  <c:v>14574</c:v>
                </c:pt>
                <c:pt idx="7">
                  <c:v>14531</c:v>
                </c:pt>
                <c:pt idx="8">
                  <c:v>15504</c:v>
                </c:pt>
                <c:pt idx="9">
                  <c:v>19875</c:v>
                </c:pt>
                <c:pt idx="10">
                  <c:v>24659</c:v>
                </c:pt>
                <c:pt idx="11">
                  <c:v>26414</c:v>
                </c:pt>
                <c:pt idx="12">
                  <c:v>27333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43-40A0-B766-A34E9D55FBA3}"/>
            </c:ext>
          </c:extLst>
        </c:ser>
        <c:ser>
          <c:idx val="5"/>
          <c:order val="5"/>
          <c:tx>
            <c:strRef>
              <c:f>Sortiment!$A$8</c:f>
              <c:strCache>
                <c:ptCount val="1"/>
                <c:pt idx="0">
                  <c:v>GR/MR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Sortiment!$B$2:$N$2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Sortiment!$B$8:$N$8</c:f>
              <c:numCache>
                <c:formatCode>General</c:formatCode>
                <c:ptCount val="13"/>
                <c:pt idx="2">
                  <c:v>3566.7846500000001</c:v>
                </c:pt>
                <c:pt idx="3">
                  <c:v>7710</c:v>
                </c:pt>
                <c:pt idx="4">
                  <c:v>14664</c:v>
                </c:pt>
                <c:pt idx="5">
                  <c:v>11476</c:v>
                </c:pt>
                <c:pt idx="6">
                  <c:v>10860</c:v>
                </c:pt>
                <c:pt idx="7">
                  <c:v>10012</c:v>
                </c:pt>
                <c:pt idx="8">
                  <c:v>12359</c:v>
                </c:pt>
                <c:pt idx="9">
                  <c:v>9304</c:v>
                </c:pt>
                <c:pt idx="10">
                  <c:v>8751</c:v>
                </c:pt>
                <c:pt idx="11">
                  <c:v>7243</c:v>
                </c:pt>
                <c:pt idx="12">
                  <c:v>5333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943-40A0-B766-A34E9D55F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3194968"/>
        <c:axId val="723193656"/>
      </c:lineChart>
      <c:catAx>
        <c:axId val="72319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23193656"/>
        <c:crosses val="autoZero"/>
        <c:auto val="1"/>
        <c:lblAlgn val="ctr"/>
        <c:lblOffset val="100"/>
        <c:noMultiLvlLbl val="0"/>
      </c:catAx>
      <c:valAx>
        <c:axId val="723193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2319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0.46772</cdr:x>
      <cdr:y>0.248</cdr:y>
    </cdr:from>
    <cdr:to>
      <cdr:x>0.95326</cdr:x>
      <cdr:y>0.57692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2518F22C-94C7-4E43-B493-6A383D3B81C6}"/>
            </a:ext>
          </a:extLst>
        </cdr:cNvPr>
        <cdr:cNvSpPr txBox="1"/>
      </cdr:nvSpPr>
      <cdr:spPr>
        <a:xfrm xmlns:a="http://schemas.openxmlformats.org/drawingml/2006/main">
          <a:off x="4043044" y="1392908"/>
          <a:ext cx="4197056" cy="1847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400" b="1" dirty="0"/>
            <a:t>13 trhů roste, 7 klesá</a:t>
          </a:r>
        </a:p>
        <a:p xmlns:a="http://schemas.openxmlformats.org/drawingml/2006/main">
          <a:r>
            <a:rPr lang="cs-CZ" sz="1400" b="1" dirty="0"/>
            <a:t>Významný růst - NL, UA, HU.</a:t>
          </a:r>
        </a:p>
        <a:p xmlns:a="http://schemas.openxmlformats.org/drawingml/2006/main">
          <a:endParaRPr lang="cs-CZ" sz="1400" b="1" dirty="0"/>
        </a:p>
        <a:p xmlns:a="http://schemas.openxmlformats.org/drawingml/2006/main">
          <a:r>
            <a:rPr lang="cs-CZ" sz="1400" b="1" dirty="0"/>
            <a:t>Propad – US , </a:t>
          </a:r>
          <a:r>
            <a:rPr lang="cs-CZ" sz="1400" b="1" dirty="0" err="1"/>
            <a:t>Canada</a:t>
          </a:r>
          <a:r>
            <a:rPr lang="cs-CZ" sz="1400" b="1" dirty="0"/>
            <a:t> , NZ, AUT , CL,  RUS, PL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90233-7AD6-4E8B-8721-0E424E2F4F44}" type="datetimeFigureOut">
              <a:rPr lang="cs-CZ" smtClean="0"/>
              <a:pPr/>
              <a:t>17.05.2019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60CEB-8927-405C-8EAC-85FCC254C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20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1526-F672-415E-AFAB-03804CE23C26}" type="datetimeFigureOut">
              <a:rPr lang="cs-CZ" smtClean="0"/>
              <a:pPr/>
              <a:t>17.05.2019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531-6A2C-4F8D-AB32-8193370CBD4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58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1526-F672-415E-AFAB-03804CE23C26}" type="datetimeFigureOut">
              <a:rPr lang="cs-CZ" smtClean="0"/>
              <a:pPr/>
              <a:t>17.05.2019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531-6A2C-4F8D-AB32-8193370CBD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33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1526-F672-415E-AFAB-03804CE23C26}" type="datetimeFigureOut">
              <a:rPr lang="cs-CZ" smtClean="0"/>
              <a:pPr/>
              <a:t>17.05.2019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531-6A2C-4F8D-AB32-8193370CBD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2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1526-F672-415E-AFAB-03804CE23C26}" type="datetimeFigureOut">
              <a:rPr lang="cs-CZ" smtClean="0"/>
              <a:pPr/>
              <a:t>17.05.2019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531-6A2C-4F8D-AB32-8193370CBD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07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1526-F672-415E-AFAB-03804CE23C26}" type="datetimeFigureOut">
              <a:rPr lang="cs-CZ" smtClean="0"/>
              <a:pPr/>
              <a:t>17.05.2019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531-6A2C-4F8D-AB32-8193370CBD4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88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1526-F672-415E-AFAB-03804CE23C26}" type="datetimeFigureOut">
              <a:rPr lang="cs-CZ" smtClean="0"/>
              <a:pPr/>
              <a:t>17.05.2019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531-6A2C-4F8D-AB32-8193370CBD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76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1526-F672-415E-AFAB-03804CE23C26}" type="datetimeFigureOut">
              <a:rPr lang="cs-CZ" smtClean="0"/>
              <a:pPr/>
              <a:t>17.05.2019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531-6A2C-4F8D-AB32-8193370CBD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40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1526-F672-415E-AFAB-03804CE23C26}" type="datetimeFigureOut">
              <a:rPr lang="cs-CZ" smtClean="0"/>
              <a:pPr/>
              <a:t>17.05.2019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531-6A2C-4F8D-AB32-8193370CBD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60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1526-F672-415E-AFAB-03804CE23C26}" type="datetimeFigureOut">
              <a:rPr lang="cs-CZ" smtClean="0"/>
              <a:pPr/>
              <a:t>17.05.2019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531-6A2C-4F8D-AB32-8193370CBD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00C1526-F672-415E-AFAB-03804CE23C26}" type="datetimeFigureOut">
              <a:rPr lang="cs-CZ" smtClean="0"/>
              <a:pPr/>
              <a:t>17.05.2019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FF5531-6A2C-4F8D-AB32-8193370CBD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16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1526-F672-415E-AFAB-03804CE23C26}" type="datetimeFigureOut">
              <a:rPr lang="cs-CZ" smtClean="0"/>
              <a:pPr/>
              <a:t>17.05.2019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531-6A2C-4F8D-AB32-8193370CBD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18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0C1526-F672-415E-AFAB-03804CE23C26}" type="datetimeFigureOut">
              <a:rPr lang="cs-CZ" smtClean="0"/>
              <a:pPr/>
              <a:t>17.05.2019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7FF5531-6A2C-4F8D-AB32-8193370CBD4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16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enix%20Vyhodnocen&#237;\partner_grafy\graf_celkem.xlsx" TargetMode="Externa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emf"/><Relationship Id="rId5" Type="http://schemas.openxmlformats.org/officeDocument/2006/relationships/oleObject" Target="file:///D:\Fenix%20Vyhodnocen&#237;\partner_grafy\tab_celkem_podil.xlsx" TargetMode="External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FRLP-oqew8?feature=oembed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enix%20Vyhodnocen&#237;\partner_grafy\graf_vyrobky.xls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png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i_aDyy03uQ?feature=oembed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GL1XXcnazQ?feature=oembed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1luRi5LwRI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tif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jsd9bhoZ8I?feature=oembed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BDGwBcIfjM?feature=oembed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5A8F92B-AA45-4606-94F6-9346844C3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83" t="24801" r="17368" b="24800"/>
          <a:stretch/>
        </p:blipFill>
        <p:spPr>
          <a:xfrm>
            <a:off x="1934704" y="422632"/>
            <a:ext cx="5256584" cy="4752167"/>
          </a:xfrm>
          <a:prstGeom prst="rect">
            <a:avLst/>
          </a:prstGeom>
        </p:spPr>
      </p:pic>
      <p:pic>
        <p:nvPicPr>
          <p:cNvPr id="3" name="Obrázek 2" descr="Obsah obrázku klipart&#10;&#10;Popis byl vytvořen automaticky">
            <a:extLst>
              <a:ext uri="{FF2B5EF4-FFF2-40B4-BE49-F238E27FC236}">
                <a16:creationId xmlns:a16="http://schemas.microsoft.com/office/drawing/2014/main" id="{98F68B2B-DE6A-4299-8C1D-837A54AA9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57843"/>
            <a:ext cx="1241155" cy="40454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A7FA82A-474C-479C-BB41-5EF408C51B67}"/>
              </a:ext>
            </a:extLst>
          </p:cNvPr>
          <p:cNvSpPr/>
          <p:nvPr/>
        </p:nvSpPr>
        <p:spPr>
          <a:xfrm>
            <a:off x="307678" y="5273799"/>
            <a:ext cx="863664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Představení</a:t>
            </a:r>
            <a:r>
              <a:rPr lang="cs-CZ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cs-CZ" sz="4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skupiny</a:t>
            </a:r>
            <a:r>
              <a:rPr lang="cs-CZ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cs-CZ" sz="4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FENIX</a:t>
            </a:r>
            <a:r>
              <a:rPr lang="cs-CZ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cs-CZ" sz="4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Calibri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AEE8F8C-11E1-4088-88D4-A432646439CF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88364C-2770-4138-A5CC-56BA948A2619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740A596-5A05-41D6-A65D-AA667B119D88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1782250" y="896381"/>
            <a:ext cx="59046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>
                <a:latin typeface="+mn-lt"/>
              </a:rPr>
              <a:t>Konsulent Team A/S (2014)</a:t>
            </a:r>
            <a:br>
              <a:rPr lang="cs-CZ" sz="3600">
                <a:latin typeface="+mn-lt"/>
              </a:rPr>
            </a:br>
            <a:r>
              <a:rPr lang="cs-CZ" sz="2400">
                <a:latin typeface="+mn-lt"/>
              </a:rPr>
              <a:t>Prodej výrobků skupiny FENIX v Norsku</a:t>
            </a:r>
            <a:endParaRPr lang="cs-CZ" sz="3600">
              <a:latin typeface="+mn-lt"/>
            </a:endParaRPr>
          </a:p>
        </p:txBody>
      </p:sp>
      <p:pic>
        <p:nvPicPr>
          <p:cNvPr id="5" name="Picture 2" descr="C:\Users\katka.FENIXGROUP\AppData\Local\Microsoft\Windows\Temporary Internet Files\Content.Outlook\BVXKFGGE\bilde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1864124"/>
            <a:ext cx="5688632" cy="426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fenixgroup.cz/sites/default/files/logo-farger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681"/>
            <a:ext cx="1588366" cy="63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Obsah obrázku klipart&#10;&#10;Popis vygenerovaný s vysokou mírou spolehlivosti">
            <a:extLst>
              <a:ext uri="{FF2B5EF4-FFF2-40B4-BE49-F238E27FC236}">
                <a16:creationId xmlns:a16="http://schemas.microsoft.com/office/drawing/2014/main" id="{25E9EC2C-36DB-452C-82C7-7673E565D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275" y="214013"/>
            <a:ext cx="1542450" cy="50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59349-2DCB-4ADD-8702-A7F1DDBE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/>
              <a:t>FENIX Deutschland </a:t>
            </a:r>
            <a:r>
              <a:rPr lang="cs-CZ" sz="3600" b="1" err="1"/>
              <a:t>GmBH</a:t>
            </a:r>
            <a:r>
              <a:rPr lang="cs-CZ" sz="3600" b="1"/>
              <a:t> (2018) </a:t>
            </a:r>
            <a:br>
              <a:rPr lang="cs-CZ" sz="3600" b="1"/>
            </a:br>
            <a:r>
              <a:rPr lang="cs-CZ" sz="2400" b="1"/>
              <a:t>Prodej výrobků skupiny FENIX v Německu</a:t>
            </a:r>
          </a:p>
        </p:txBody>
      </p:sp>
      <p:pic>
        <p:nvPicPr>
          <p:cNvPr id="5" name="Obrázek 4" descr="Obsah obrázku objekt&#10;&#10;Popis vygenerován s vysokou mírou spolehlivosti">
            <a:extLst>
              <a:ext uri="{FF2B5EF4-FFF2-40B4-BE49-F238E27FC236}">
                <a16:creationId xmlns:a16="http://schemas.microsoft.com/office/drawing/2014/main" id="{5B8DD1ED-EE09-4CCB-9DD7-89AF9C219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3" y="116632"/>
            <a:ext cx="1871906" cy="741442"/>
          </a:xfrm>
          <a:prstGeom prst="rect">
            <a:avLst/>
          </a:prstGeom>
        </p:spPr>
      </p:pic>
      <p:pic>
        <p:nvPicPr>
          <p:cNvPr id="11" name="Obrázek 10" descr="Obsah obrázku exteriér, obloha, budova, země&#10;&#10;Popis vygenerován s velmi vysokou mírou spolehlivosti">
            <a:extLst>
              <a:ext uri="{FF2B5EF4-FFF2-40B4-BE49-F238E27FC236}">
                <a16:creationId xmlns:a16="http://schemas.microsoft.com/office/drawing/2014/main" id="{97471DAF-56C4-4D19-A3D5-7A33874D5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3" y="1869096"/>
            <a:ext cx="4322297" cy="3225731"/>
          </a:xfrm>
          <a:prstGeom prst="rect">
            <a:avLst/>
          </a:prstGeom>
        </p:spPr>
      </p:pic>
      <p:pic>
        <p:nvPicPr>
          <p:cNvPr id="13" name="Obrázek 12" descr="Obsah obrázku obloha, exteriér, země, budova&#10;&#10;Popis vygenerován s velmi vysokou mírou spolehlivosti">
            <a:extLst>
              <a:ext uri="{FF2B5EF4-FFF2-40B4-BE49-F238E27FC236}">
                <a16:creationId xmlns:a16="http://schemas.microsoft.com/office/drawing/2014/main" id="{D5A9DEA6-B9F6-4614-8DFE-795EA37993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61" y="3507361"/>
            <a:ext cx="4445694" cy="2686220"/>
          </a:xfrm>
          <a:prstGeom prst="rect">
            <a:avLst/>
          </a:prstGeom>
        </p:spPr>
      </p:pic>
      <p:pic>
        <p:nvPicPr>
          <p:cNvPr id="4" name="Picture 5" descr="Obsah obrázku klipart&#10;&#10;Popis vygenerovaný s vysokou mírou spolehlivosti">
            <a:extLst>
              <a:ext uri="{FF2B5EF4-FFF2-40B4-BE49-F238E27FC236}">
                <a16:creationId xmlns:a16="http://schemas.microsoft.com/office/drawing/2014/main" id="{32709A19-6028-4BC6-A774-FE474EFD8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275" y="205013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9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exteriér, obloha, budova, silnice&#10;&#10;Popis se vygeneroval automaticky.">
            <a:extLst>
              <a:ext uri="{FF2B5EF4-FFF2-40B4-BE49-F238E27FC236}">
                <a16:creationId xmlns:a16="http://schemas.microsoft.com/office/drawing/2014/main" id="{366760AC-A324-4430-AE80-35A04D18F3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456136"/>
            <a:ext cx="6552728" cy="4719472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8E444C79-06E8-4F9A-9136-DBFE31A5DFE3}"/>
              </a:ext>
            </a:extLst>
          </p:cNvPr>
          <p:cNvSpPr txBox="1">
            <a:spLocks/>
          </p:cNvSpPr>
          <p:nvPr/>
        </p:nvSpPr>
        <p:spPr>
          <a:xfrm>
            <a:off x="911753" y="450274"/>
            <a:ext cx="7133415" cy="12606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/>
              <a:t>FENIX Polska </a:t>
            </a:r>
            <a:r>
              <a:rPr lang="cs-CZ" sz="3600" b="1" err="1"/>
              <a:t>Sp</a:t>
            </a:r>
            <a:r>
              <a:rPr lang="cs-CZ" sz="3600" b="1"/>
              <a:t>. z </a:t>
            </a:r>
            <a:r>
              <a:rPr lang="cs-CZ" sz="3600" b="1" err="1"/>
              <a:t>o.o</a:t>
            </a:r>
            <a:r>
              <a:rPr lang="cs-CZ" sz="3600" b="1"/>
              <a:t>. (2019) </a:t>
            </a:r>
            <a:br>
              <a:rPr lang="cs-CZ" sz="3600" b="1"/>
            </a:br>
            <a:r>
              <a:rPr lang="cs-CZ" sz="2400" b="1"/>
              <a:t>Prodej výrobků skupiny FENIX v Polsku</a:t>
            </a:r>
          </a:p>
        </p:txBody>
      </p:sp>
      <p:pic>
        <p:nvPicPr>
          <p:cNvPr id="7" name="Obrázek 6" descr="Obsah obrázku klipart&#10;&#10;Popis se vygeneroval automaticky.">
            <a:extLst>
              <a:ext uri="{FF2B5EF4-FFF2-40B4-BE49-F238E27FC236}">
                <a16:creationId xmlns:a16="http://schemas.microsoft.com/office/drawing/2014/main" id="{AF01BAD4-97A0-456B-B0B8-C8EC2D375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5216"/>
            <a:ext cx="1617744" cy="535582"/>
          </a:xfrm>
          <a:prstGeom prst="rect">
            <a:avLst/>
          </a:prstGeom>
        </p:spPr>
      </p:pic>
      <p:pic>
        <p:nvPicPr>
          <p:cNvPr id="3" name="Picture 5" descr="Obsah obrázku klipart&#10;&#10;Popis vygenerovaný s vysokou mírou spolehlivosti">
            <a:extLst>
              <a:ext uri="{FF2B5EF4-FFF2-40B4-BE49-F238E27FC236}">
                <a16:creationId xmlns:a16="http://schemas.microsoft.com/office/drawing/2014/main" id="{5A85CB8E-3C87-4CBE-A001-84B412291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275" y="223013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F201384-40AB-487B-B975-D9E4693136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73" y="404664"/>
          <a:ext cx="8969054" cy="5591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9837713" imgH="6132337" progId="Word.Document.12">
                  <p:embed/>
                </p:oleObj>
              </mc:Choice>
              <mc:Fallback>
                <p:oleObj name="Document" r:id="rId3" imgW="9837713" imgH="6132337" progId="Word.Documen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F201384-40AB-487B-B975-D9E4693136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473" y="404664"/>
                        <a:ext cx="8969054" cy="5591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Obsah obrázku klipart&#10;&#10;Popis vygenerovaný s vysokou mírou spolehlivosti">
            <a:extLst>
              <a:ext uri="{FF2B5EF4-FFF2-40B4-BE49-F238E27FC236}">
                <a16:creationId xmlns:a16="http://schemas.microsoft.com/office/drawing/2014/main" id="{EA788742-8530-4A2D-BBB4-EDA0A3A60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275" y="223013"/>
            <a:ext cx="1515450" cy="4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4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600" y="872720"/>
            <a:ext cx="74348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800"/>
              <a:t>Výrobky skupiny </a:t>
            </a:r>
            <a:r>
              <a:rPr lang="cs-CZ" sz="2800" err="1"/>
              <a:t>Fenix</a:t>
            </a:r>
            <a:r>
              <a:rPr lang="cs-CZ" sz="2800"/>
              <a:t> Group exportujeme do 70+ zemí na 4 světových kontinentech.</a:t>
            </a:r>
            <a:endParaRPr lang="cs-CZ" sz="2800"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14DCF8-86B8-476F-A196-766C35E38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773503"/>
            <a:ext cx="3672408" cy="4559449"/>
          </a:xfrm>
          <a:prstGeom prst="rect">
            <a:avLst/>
          </a:prstGeom>
        </p:spPr>
      </p:pic>
      <p:pic>
        <p:nvPicPr>
          <p:cNvPr id="3" name="Picture 5" descr="Obsah obrázku klipart&#10;&#10;Popis vygenerovaný s vysokou mírou spolehlivosti">
            <a:extLst>
              <a:ext uri="{FF2B5EF4-FFF2-40B4-BE49-F238E27FC236}">
                <a16:creationId xmlns:a16="http://schemas.microsoft.com/office/drawing/2014/main" id="{A478755B-F22C-4953-B3E7-733CF9099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275" y="187013"/>
            <a:ext cx="1695450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8ABEA1F-F1BD-42F6-8180-F936B4C32D9A}"/>
              </a:ext>
            </a:extLst>
          </p:cNvPr>
          <p:cNvSpPr txBox="1"/>
          <p:nvPr/>
        </p:nvSpPr>
        <p:spPr>
          <a:xfrm>
            <a:off x="2555776" y="117529"/>
            <a:ext cx="4428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/>
              <a:t>TOP 20 zemí 2018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257EBB03-0F6F-46A3-A668-171211FB7B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294350"/>
              </p:ext>
            </p:extLst>
          </p:nvPr>
        </p:nvGraphicFramePr>
        <p:xfrm>
          <a:off x="220332" y="692750"/>
          <a:ext cx="8644154" cy="5616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5" descr="Obsah obrázku klipart&#10;&#10;Popis vygenerovaný s vysokou mírou spolehlivosti">
            <a:extLst>
              <a:ext uri="{FF2B5EF4-FFF2-40B4-BE49-F238E27FC236}">
                <a16:creationId xmlns:a16="http://schemas.microsoft.com/office/drawing/2014/main" id="{7782B8C4-D5B4-42C4-BA06-D30A61835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275" y="79013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1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/>
          <p:cNvSpPr txBox="1">
            <a:spLocks/>
          </p:cNvSpPr>
          <p:nvPr/>
        </p:nvSpPr>
        <p:spPr>
          <a:xfrm>
            <a:off x="556939" y="188640"/>
            <a:ext cx="84582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Meziroční </a:t>
            </a:r>
            <a:r>
              <a:rPr kumimoji="0" lang="cs-CZ" sz="20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srovnání</a:t>
            </a: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celkového prodeje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Česká republika 2008 – 2018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121C03BF-A492-486B-8D79-152BF47DBE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227630"/>
              </p:ext>
            </p:extLst>
          </p:nvPr>
        </p:nvGraphicFramePr>
        <p:xfrm>
          <a:off x="556939" y="893537"/>
          <a:ext cx="7884538" cy="511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9382003" imgH="6086427" progId="Excel.Sheet.12">
                  <p:link updateAutomatic="1"/>
                </p:oleObj>
              </mc:Choice>
              <mc:Fallback>
                <p:oleObj name="Worksheet" r:id="rId3" imgW="9382003" imgH="6086427" progId="Excel.Sheet.12">
                  <p:link updateAutomatic="1"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121C03BF-A492-486B-8D79-152BF47DBE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939" y="893537"/>
                        <a:ext cx="7884538" cy="5115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0597E37A-F780-491B-A672-F2260A40DC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079601"/>
              </p:ext>
            </p:extLst>
          </p:nvPr>
        </p:nvGraphicFramePr>
        <p:xfrm>
          <a:off x="956408" y="5707731"/>
          <a:ext cx="705008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5" imgW="8486797" imgH="723757" progId="Excel.Sheet.12">
                  <p:link updateAutomatic="1"/>
                </p:oleObj>
              </mc:Choice>
              <mc:Fallback>
                <p:oleObj name="Worksheet" r:id="rId5" imgW="8486797" imgH="723757" progId="Excel.Sheet.12">
                  <p:link updateAutomatic="1"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0597E37A-F780-491B-A672-F2260A40DC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408" y="5707731"/>
                        <a:ext cx="7050088" cy="601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" descr="Obsah obrázku klipart&#10;&#10;Popis vygenerovaný s vysokou mírou spolehlivosti">
            <a:extLst>
              <a:ext uri="{FF2B5EF4-FFF2-40B4-BE49-F238E27FC236}">
                <a16:creationId xmlns:a16="http://schemas.microsoft.com/office/drawing/2014/main" id="{24318333-E5F5-46B7-A265-3A020CCBB2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1275" y="133013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Elektrické vytápění FENIX</a:t>
            </a:r>
          </a:p>
        </p:txBody>
      </p:sp>
      <p:pic>
        <p:nvPicPr>
          <p:cNvPr id="8" name="Picture 9">
            <a:hlinkClick r:id="" action="ppaction://media"/>
            <a:extLst>
              <a:ext uri="{FF2B5EF4-FFF2-40B4-BE49-F238E27FC236}">
                <a16:creationId xmlns:a16="http://schemas.microsoft.com/office/drawing/2014/main" id="{B4ACFB77-6606-43D8-95E8-56CFC94567F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1225" y="1738125"/>
            <a:ext cx="6066000" cy="4428000"/>
          </a:xfrm>
          <a:prstGeom prst="rect">
            <a:avLst/>
          </a:prstGeom>
        </p:spPr>
      </p:pic>
      <p:pic>
        <p:nvPicPr>
          <p:cNvPr id="3" name="Picture 5" descr="Obsah obrázku klipart&#10;&#10;Popis vygenerovaný s vysokou mírou spolehlivosti">
            <a:extLst>
              <a:ext uri="{FF2B5EF4-FFF2-40B4-BE49-F238E27FC236}">
                <a16:creationId xmlns:a16="http://schemas.microsoft.com/office/drawing/2014/main" id="{518407F1-8361-47F0-B6B4-ADED393D8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275" y="232013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9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3670792F-4B1E-42D4-8B71-0D3FF08ED3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051701"/>
              </p:ext>
            </p:extLst>
          </p:nvPr>
        </p:nvGraphicFramePr>
        <p:xfrm>
          <a:off x="482600" y="413640"/>
          <a:ext cx="8333155" cy="569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501F7CC5-E6A9-4116-8B42-1B64E06D3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877558"/>
              </p:ext>
            </p:extLst>
          </p:nvPr>
        </p:nvGraphicFramePr>
        <p:xfrm>
          <a:off x="1043608" y="692750"/>
          <a:ext cx="1636000" cy="1349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000">
                  <a:extLst>
                    <a:ext uri="{9D8B030D-6E8A-4147-A177-3AD203B41FA5}">
                      <a16:colId xmlns:a16="http://schemas.microsoft.com/office/drawing/2014/main" val="3681408818"/>
                    </a:ext>
                  </a:extLst>
                </a:gridCol>
                <a:gridCol w="818000">
                  <a:extLst>
                    <a:ext uri="{9D8B030D-6E8A-4147-A177-3AD203B41FA5}">
                      <a16:colId xmlns:a16="http://schemas.microsoft.com/office/drawing/2014/main" val="1133975019"/>
                    </a:ext>
                  </a:extLst>
                </a:gridCol>
              </a:tblGrid>
              <a:tr h="22496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err="1">
                          <a:effectLst/>
                        </a:rPr>
                        <a:t>Ecofloor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1,16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3459385"/>
                  </a:ext>
                </a:extLst>
              </a:tr>
              <a:tr h="22496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err="1">
                          <a:effectLst/>
                        </a:rPr>
                        <a:t>Ecosun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0,97</a:t>
                      </a:r>
                      <a:endParaRPr lang="cs-CZ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7044669"/>
                  </a:ext>
                </a:extLst>
              </a:tr>
              <a:tr h="22496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err="1">
                          <a:effectLst/>
                        </a:rPr>
                        <a:t>Regulation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1,02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59623"/>
                  </a:ext>
                </a:extLst>
              </a:tr>
              <a:tr h="22496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effectLst/>
                        </a:rPr>
                        <a:t>Ecoflex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1,05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4432772"/>
                  </a:ext>
                </a:extLst>
              </a:tr>
              <a:tr h="22496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effectLst/>
                        </a:rPr>
                        <a:t>Ecofilm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1,03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9419357"/>
                  </a:ext>
                </a:extLst>
              </a:tr>
              <a:tr h="22496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effectLst/>
                        </a:rPr>
                        <a:t>GR/MR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0,74</a:t>
                      </a:r>
                      <a:endParaRPr lang="cs-CZ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8117322"/>
                  </a:ext>
                </a:extLst>
              </a:tr>
            </a:tbl>
          </a:graphicData>
        </a:graphic>
      </p:graphicFrame>
      <p:pic>
        <p:nvPicPr>
          <p:cNvPr id="3" name="Picture 5" descr="Obsah obrázku klipart&#10;&#10;Popis vygenerovaný s vysokou mírou spolehlivosti">
            <a:extLst>
              <a:ext uri="{FF2B5EF4-FFF2-40B4-BE49-F238E27FC236}">
                <a16:creationId xmlns:a16="http://schemas.microsoft.com/office/drawing/2014/main" id="{EBA206D8-1EC2-420F-AE4C-69E5E4973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275" y="133013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/>
          <p:cNvSpPr txBox="1">
            <a:spLocks/>
          </p:cNvSpPr>
          <p:nvPr/>
        </p:nvSpPr>
        <p:spPr>
          <a:xfrm>
            <a:off x="357158" y="142852"/>
            <a:ext cx="84582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Meziroční srovnání celkového prodeje – </a:t>
            </a:r>
            <a:r>
              <a:rPr kumimoji="0" lang="cs-CZ" sz="2000" b="1" i="0" u="none" strike="noStrike" kern="1200" cap="small" spc="0" normalizeH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Výrobkové Skupiny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2400" b="1"/>
              <a:t>Česká republika 2009 – 2018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8193ED67-4182-4F53-8819-359D959F9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587203"/>
              </p:ext>
            </p:extLst>
          </p:nvPr>
        </p:nvGraphicFramePr>
        <p:xfrm>
          <a:off x="467544" y="1032308"/>
          <a:ext cx="8208912" cy="5325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3" imgW="9382003" imgH="6086427" progId="Excel.Sheet.12">
                  <p:link updateAutomatic="1"/>
                </p:oleObj>
              </mc:Choice>
              <mc:Fallback>
                <p:oleObj name="Worksheet" r:id="rId3" imgW="9382003" imgH="6086427" progId="Excel.Sheet.12">
                  <p:link updateAutomatic="1"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8193ED67-4182-4F53-8819-359D959F91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032308"/>
                        <a:ext cx="8208912" cy="5325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" descr="Obsah obrázku klipart&#10;&#10;Popis vygenerovaný s vysokou mírou spolehlivosti">
            <a:extLst>
              <a:ext uri="{FF2B5EF4-FFF2-40B4-BE49-F238E27FC236}">
                <a16:creationId xmlns:a16="http://schemas.microsoft.com/office/drawing/2014/main" id="{0D52EE8C-C977-45BA-95C1-E045C1001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275" y="169013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488832" cy="1116736"/>
          </a:xfrm>
        </p:spPr>
        <p:txBody>
          <a:bodyPr>
            <a:normAutofit fontScale="90000"/>
          </a:bodyPr>
          <a:lstStyle/>
          <a:p>
            <a:r>
              <a:rPr lang="cs-CZ" sz="2800">
                <a:latin typeface="+mn-lt"/>
                <a:cs typeface="Consolas" pitchFamily="49" charset="0"/>
              </a:rPr>
              <a:t>Obchodní skupina FENIX vznikla v roce 1990 jako jedna z prvních soukromých společností v ČR.</a:t>
            </a:r>
            <a:br>
              <a:rPr lang="cs-CZ" sz="2800">
                <a:latin typeface="+mn-lt"/>
                <a:cs typeface="Consolas" pitchFamily="49" charset="0"/>
              </a:rPr>
            </a:br>
            <a:r>
              <a:rPr lang="cs-CZ" sz="2800">
                <a:latin typeface="+mn-lt"/>
                <a:cs typeface="Consolas" pitchFamily="49" charset="0"/>
              </a:rPr>
              <a:t>Zakládajícím členem byla výrobní společnost FENIX s.r.o..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3501008"/>
            <a:ext cx="7488832" cy="1512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500">
                <a:cs typeface="Consolas" pitchFamily="49" charset="0"/>
              </a:rPr>
              <a:t>V současné době je holding tvořen 11-ti obchodními společnostmi a je jedním z největších evropských výrobců plošných elektrických topných systémů.</a:t>
            </a:r>
          </a:p>
        </p:txBody>
      </p:sp>
      <p:pic>
        <p:nvPicPr>
          <p:cNvPr id="4" name="Picture 4" descr="Obsah obrázku klipart&#10;&#10;Popis vygenerovaný s velmi vysokou mírou spolehlivosti">
            <a:extLst>
              <a:ext uri="{FF2B5EF4-FFF2-40B4-BE49-F238E27FC236}">
                <a16:creationId xmlns:a16="http://schemas.microsoft.com/office/drawing/2014/main" id="{8268668C-CAD9-45D7-A91C-0574396DA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125" y="374963"/>
            <a:ext cx="1548750" cy="51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AC460-9292-4660-9A5B-2949F56906BF}"/>
              </a:ext>
            </a:extLst>
          </p:cNvPr>
          <p:cNvSpPr txBox="1">
            <a:spLocks/>
          </p:cNvSpPr>
          <p:nvPr/>
        </p:nvSpPr>
        <p:spPr>
          <a:xfrm>
            <a:off x="107504" y="1844824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600"/>
              <a:t>Děkuji za pozornost !</a:t>
            </a:r>
          </a:p>
        </p:txBody>
      </p:sp>
      <p:pic>
        <p:nvPicPr>
          <p:cNvPr id="3" name="Obrázek 2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2AC0B206-CD19-4CD5-BA9A-6DA10E36F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69" y="3212976"/>
            <a:ext cx="5882062" cy="191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8231" y="1759868"/>
            <a:ext cx="3744416" cy="1221414"/>
          </a:xfrm>
        </p:spPr>
        <p:txBody>
          <a:bodyPr>
            <a:normAutofit/>
          </a:bodyPr>
          <a:lstStyle/>
          <a:p>
            <a:r>
              <a:rPr lang="cs-CZ" sz="2400" b="1">
                <a:solidFill>
                  <a:srgbClr val="FF6600"/>
                </a:solidFill>
                <a:latin typeface="+mn-lt"/>
                <a:cs typeface="Consolas" pitchFamily="49" charset="0"/>
              </a:rPr>
              <a:t>FENIX s.r.o.</a:t>
            </a:r>
            <a:r>
              <a:rPr lang="cs-CZ" sz="2400">
                <a:latin typeface="+mn-lt"/>
                <a:cs typeface="Consolas" pitchFamily="49" charset="0"/>
              </a:rPr>
              <a:t> </a:t>
            </a:r>
            <a:r>
              <a:rPr lang="cs-CZ" sz="2400" b="1">
                <a:latin typeface="+mn-lt"/>
                <a:cs typeface="Consolas" pitchFamily="49" charset="0"/>
              </a:rPr>
              <a:t>(1990) –</a:t>
            </a:r>
            <a:r>
              <a:rPr lang="cs-CZ" sz="2400">
                <a:latin typeface="+mn-lt"/>
                <a:cs typeface="Consolas" pitchFamily="49" charset="0"/>
              </a:rPr>
              <a:t> výrobní</a:t>
            </a:r>
            <a:br>
              <a:rPr lang="cs-CZ" sz="2400">
                <a:latin typeface="+mn-lt"/>
                <a:cs typeface="Consolas" pitchFamily="49" charset="0"/>
              </a:rPr>
            </a:br>
            <a:r>
              <a:rPr lang="cs-CZ" sz="2400">
                <a:latin typeface="+mn-lt"/>
                <a:cs typeface="Consolas" pitchFamily="49" charset="0"/>
              </a:rPr>
              <a:t>společnost, zakládající člen holdingu.</a:t>
            </a:r>
            <a:endParaRPr lang="cs-CZ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1641" y="3241465"/>
            <a:ext cx="4536504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>
                <a:solidFill>
                  <a:srgbClr val="FF66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400" b="1">
                <a:solidFill>
                  <a:srgbClr val="FF6600"/>
                </a:solidFill>
                <a:cs typeface="Consolas" pitchFamily="49" charset="0"/>
              </a:rPr>
              <a:t>FENIX </a:t>
            </a:r>
            <a:r>
              <a:rPr lang="cs-CZ" sz="2400" b="1" err="1">
                <a:solidFill>
                  <a:srgbClr val="FF6600"/>
                </a:solidFill>
                <a:cs typeface="Consolas" pitchFamily="49" charset="0"/>
              </a:rPr>
              <a:t>Trading</a:t>
            </a:r>
            <a:r>
              <a:rPr lang="cs-CZ" sz="2400" b="1">
                <a:solidFill>
                  <a:srgbClr val="FF6600"/>
                </a:solidFill>
                <a:cs typeface="Consolas" pitchFamily="49" charset="0"/>
              </a:rPr>
              <a:t> s.r.o.</a:t>
            </a:r>
            <a:r>
              <a:rPr lang="cs-CZ" sz="2400">
                <a:cs typeface="Consolas" pitchFamily="49" charset="0"/>
              </a:rPr>
              <a:t> </a:t>
            </a:r>
            <a:r>
              <a:rPr lang="cs-CZ" sz="2400" b="1">
                <a:cs typeface="Consolas" pitchFamily="49" charset="0"/>
              </a:rPr>
              <a:t>(1993)</a:t>
            </a:r>
            <a:r>
              <a:rPr lang="cs-CZ" sz="2400">
                <a:cs typeface="Consolas" pitchFamily="49" charset="0"/>
              </a:rPr>
              <a:t> –                    obchodní společnost</a:t>
            </a:r>
          </a:p>
          <a:p>
            <a:endParaRPr lang="cs-CZ"/>
          </a:p>
        </p:txBody>
      </p:sp>
      <p:pic>
        <p:nvPicPr>
          <p:cNvPr id="4" name="Picture 10" descr="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87" y="551340"/>
            <a:ext cx="4176713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FENIX Gro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424" y="3284984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83686" y="4176096"/>
            <a:ext cx="4901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rgbClr val="FF6600"/>
                </a:solidFill>
                <a:cs typeface="Consolas" pitchFamily="49" charset="0"/>
              </a:rPr>
              <a:t>FENIX </a:t>
            </a:r>
            <a:r>
              <a:rPr lang="cs-CZ" sz="2400" b="1" err="1">
                <a:solidFill>
                  <a:srgbClr val="FF6600"/>
                </a:solidFill>
                <a:cs typeface="Consolas" pitchFamily="49" charset="0"/>
              </a:rPr>
              <a:t>Group</a:t>
            </a:r>
            <a:r>
              <a:rPr lang="cs-CZ" sz="2400" b="1">
                <a:solidFill>
                  <a:srgbClr val="FF6600"/>
                </a:solidFill>
                <a:cs typeface="Consolas" pitchFamily="49" charset="0"/>
              </a:rPr>
              <a:t> a.s.</a:t>
            </a:r>
            <a:r>
              <a:rPr lang="cs-CZ" sz="2400" b="1">
                <a:cs typeface="Consolas" pitchFamily="49" charset="0"/>
              </a:rPr>
              <a:t> (1995) –</a:t>
            </a:r>
            <a:r>
              <a:rPr lang="cs-CZ" sz="2400">
                <a:cs typeface="Consolas" pitchFamily="49" charset="0"/>
              </a:rPr>
              <a:t> řídící společnost. Náplní je strategické rozhodování o vývoji holdingu, správa majetku a také ekonomické a finanční služby pro členy holdingu. </a:t>
            </a:r>
          </a:p>
        </p:txBody>
      </p:sp>
      <p:pic>
        <p:nvPicPr>
          <p:cNvPr id="8" name="Picture 8" descr="Obsah obrázku klipart&#10;&#10;Popis vygenerovaný s velmi vysokou mírou spolehlivosti">
            <a:extLst>
              <a:ext uri="{FF2B5EF4-FFF2-40B4-BE49-F238E27FC236}">
                <a16:creationId xmlns:a16="http://schemas.microsoft.com/office/drawing/2014/main" id="{F41C6EF1-85DD-43B5-A31D-EA49C2DAC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125" y="320963"/>
            <a:ext cx="1521750" cy="51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5648" y="467656"/>
            <a:ext cx="64356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>
                <a:solidFill>
                  <a:schemeClr val="tx1"/>
                </a:solidFill>
                <a:latin typeface="+mn-lt"/>
              </a:rPr>
              <a:t>FENIX </a:t>
            </a:r>
            <a:r>
              <a:rPr lang="cs-CZ" sz="3600" b="1" err="1">
                <a:solidFill>
                  <a:schemeClr val="tx1"/>
                </a:solidFill>
                <a:latin typeface="+mn-lt"/>
              </a:rPr>
              <a:t>Trading</a:t>
            </a:r>
            <a:r>
              <a:rPr lang="cs-CZ" sz="3600" b="1">
                <a:solidFill>
                  <a:schemeClr val="tx1"/>
                </a:solidFill>
                <a:latin typeface="+mn-lt"/>
              </a:rPr>
              <a:t> s.r.o. + Fenix s.r.o. (ČR)</a:t>
            </a:r>
            <a:endParaRPr lang="cs-CZ" sz="3600" b="1">
              <a:solidFill>
                <a:schemeClr val="tx1"/>
              </a:solidFill>
              <a:latin typeface="+mn-lt"/>
              <a:cs typeface="Calibri"/>
            </a:endParaRP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BC8E020A-4D82-437C-A5AA-031F637FD3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0000" y="1702125"/>
            <a:ext cx="7632000" cy="4434750"/>
          </a:xfrm>
          <a:prstGeom prst="rect">
            <a:avLst/>
          </a:prstGeom>
        </p:spPr>
      </p:pic>
      <p:pic>
        <p:nvPicPr>
          <p:cNvPr id="7" name="Picture 7" descr="Obsah obrázku klipart&#10;&#10;Popis vygenerovaný s velmi vysokou mírou spolehlivosti">
            <a:extLst>
              <a:ext uri="{FF2B5EF4-FFF2-40B4-BE49-F238E27FC236}">
                <a16:creationId xmlns:a16="http://schemas.microsoft.com/office/drawing/2014/main" id="{EAA0537C-B2CF-4DB1-9271-BC053056A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25" y="221963"/>
            <a:ext cx="1809750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512" y="593672"/>
            <a:ext cx="8136904" cy="1080120"/>
          </a:xfrm>
        </p:spPr>
        <p:txBody>
          <a:bodyPr>
            <a:noAutofit/>
          </a:bodyPr>
          <a:lstStyle/>
          <a:p>
            <a:pPr algn="ctr"/>
            <a:r>
              <a:rPr lang="cs-CZ" sz="3600" b="1">
                <a:latin typeface="+mn-lt"/>
                <a:cs typeface="Consolas" pitchFamily="49" charset="0"/>
              </a:rPr>
              <a:t>FENIX Slovensko s.r.o. (1993) </a:t>
            </a:r>
            <a:br>
              <a:rPr lang="cs-CZ" sz="3600">
                <a:latin typeface="+mn-lt"/>
                <a:cs typeface="Consolas" pitchFamily="49" charset="0"/>
              </a:rPr>
            </a:br>
            <a:r>
              <a:rPr lang="cs-CZ" sz="2800">
                <a:latin typeface="+mn-lt"/>
                <a:cs typeface="Consolas" pitchFamily="49" charset="0"/>
              </a:rPr>
              <a:t>Výroba a prodej výrobků holdingu na Slovensku</a:t>
            </a:r>
            <a:endParaRPr lang="cs-CZ" sz="280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B78B9FFC-655E-4CA2-9C49-A07C838042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0000" y="1738125"/>
            <a:ext cx="7065000" cy="4542750"/>
          </a:xfrm>
          <a:prstGeom prst="rect">
            <a:avLst/>
          </a:prstGeom>
        </p:spPr>
      </p:pic>
      <p:pic>
        <p:nvPicPr>
          <p:cNvPr id="8" name="Picture 7" descr="Obsah obrázku klipart&#10;&#10;Popis vygenerovaný s velmi vysokou mírou spolehlivosti">
            <a:extLst>
              <a:ext uri="{FF2B5EF4-FFF2-40B4-BE49-F238E27FC236}">
                <a16:creationId xmlns:a16="http://schemas.microsoft.com/office/drawing/2014/main" id="{ED5A3B35-3E63-4C46-9B30-23C874348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125" y="185963"/>
            <a:ext cx="1737750" cy="573075"/>
          </a:xfrm>
          <a:prstGeom prst="rect">
            <a:avLst/>
          </a:prstGeom>
        </p:spPr>
      </p:pic>
      <p:pic>
        <p:nvPicPr>
          <p:cNvPr id="9" name="Picture 9" descr="Obsah obrázku klipart&#10;&#10;Popis vygenerovaný s vysokou mírou spolehlivosti">
            <a:extLst>
              <a:ext uri="{FF2B5EF4-FFF2-40B4-BE49-F238E27FC236}">
                <a16:creationId xmlns:a16="http://schemas.microsoft.com/office/drawing/2014/main" id="{41332488-B0BC-41C0-9A60-E7FF9A29A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75" y="233063"/>
            <a:ext cx="161925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6537" y="694542"/>
            <a:ext cx="7488832" cy="914400"/>
          </a:xfrm>
        </p:spPr>
        <p:txBody>
          <a:bodyPr>
            <a:normAutofit/>
          </a:bodyPr>
          <a:lstStyle/>
          <a:p>
            <a:pPr algn="ctr"/>
            <a:r>
              <a:rPr lang="cs-CZ" sz="3600" b="1">
                <a:latin typeface="+mn-lt"/>
                <a:cs typeface="Consolas" pitchFamily="49" charset="0"/>
              </a:rPr>
              <a:t>FLEXEL International Ltd.(2004) </a:t>
            </a:r>
            <a:br>
              <a:rPr lang="cs-CZ" sz="2400">
                <a:latin typeface="+mn-lt"/>
                <a:cs typeface="Consolas" pitchFamily="49" charset="0"/>
              </a:rPr>
            </a:br>
            <a:r>
              <a:rPr lang="cs-CZ" sz="2400">
                <a:latin typeface="+mn-lt"/>
                <a:cs typeface="Consolas" pitchFamily="49" charset="0"/>
              </a:rPr>
              <a:t>výroba topné fólie a prodej výrobků holdingu ve Velké Británii</a:t>
            </a:r>
            <a:endParaRPr lang="cs-CZ"/>
          </a:p>
        </p:txBody>
      </p:sp>
      <p:pic>
        <p:nvPicPr>
          <p:cNvPr id="10242" name="Picture 2" descr="http://www.fenixgroup.cz/sites/default/files/logo-flex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4" y="174090"/>
            <a:ext cx="1389607" cy="10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bsah obrázku klipart&#10;&#10;Popis vygenerovaný s velmi vysokou mírou spolehlivosti">
            <a:extLst>
              <a:ext uri="{FF2B5EF4-FFF2-40B4-BE49-F238E27FC236}">
                <a16:creationId xmlns:a16="http://schemas.microsoft.com/office/drawing/2014/main" id="{CF642BCE-DE97-4BB8-AA68-8162571DA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125" y="185963"/>
            <a:ext cx="1737750" cy="573075"/>
          </a:xfrm>
          <a:prstGeom prst="rect">
            <a:avLst/>
          </a:prstGeom>
        </p:spPr>
      </p:pic>
      <p:pic>
        <p:nvPicPr>
          <p:cNvPr id="7" name="Picture 7">
            <a:hlinkClick r:id="" action="ppaction://media"/>
            <a:extLst>
              <a:ext uri="{FF2B5EF4-FFF2-40B4-BE49-F238E27FC236}">
                <a16:creationId xmlns:a16="http://schemas.microsoft.com/office/drawing/2014/main" id="{92F0D176-C2D9-4399-A0BE-FFB973614C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97000" y="1756125"/>
            <a:ext cx="6912000" cy="4506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764704"/>
            <a:ext cx="7543800" cy="972657"/>
          </a:xfrm>
        </p:spPr>
        <p:txBody>
          <a:bodyPr>
            <a:normAutofit fontScale="90000"/>
          </a:bodyPr>
          <a:lstStyle/>
          <a:p>
            <a:r>
              <a:rPr lang="cs-CZ"/>
              <a:t>     </a:t>
            </a:r>
            <a:r>
              <a:rPr lang="cs-CZ">
                <a:latin typeface="Calibri Light"/>
                <a:cs typeface="Calibri Light"/>
              </a:rPr>
              <a:t>          </a:t>
            </a:r>
            <a:r>
              <a:rPr lang="cs-CZ" sz="3600" b="1" err="1">
                <a:latin typeface="Calibri"/>
                <a:cs typeface="Calibri Light"/>
              </a:rPr>
              <a:t>Demista</a:t>
            </a:r>
            <a:r>
              <a:rPr lang="cs-CZ" sz="3600">
                <a:latin typeface="+mn-lt"/>
                <a:cs typeface="Consolas" pitchFamily="49" charset="0"/>
              </a:rPr>
              <a:t> </a:t>
            </a:r>
            <a:r>
              <a:rPr lang="cs-CZ" sz="3600" b="1">
                <a:latin typeface="+mn-lt"/>
                <a:cs typeface="Consolas" pitchFamily="49" charset="0"/>
              </a:rPr>
              <a:t>Ltd.(2008)</a:t>
            </a:r>
            <a:br>
              <a:rPr lang="cs-CZ" sz="3600" b="1">
                <a:latin typeface="+mn-lt"/>
              </a:rPr>
            </a:br>
            <a:endParaRPr lang="cs-CZ" sz="3600">
              <a:latin typeface="+mn-lt"/>
            </a:endParaRPr>
          </a:p>
        </p:txBody>
      </p:sp>
      <p:pic>
        <p:nvPicPr>
          <p:cNvPr id="11" name="Picture 2" descr="Flexel International Ltd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7" y="1737361"/>
            <a:ext cx="3444414" cy="193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vivmatgrou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9277" y="4365103"/>
            <a:ext cx="2453398" cy="137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454960" y="1808207"/>
            <a:ext cx="415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>
                <a:cs typeface="Consolas" pitchFamily="49" charset="0"/>
              </a:rPr>
              <a:t>Výroba topných elementů z topné fólie – </a:t>
            </a:r>
            <a:r>
              <a:rPr lang="cs-CZ" sz="2400" err="1">
                <a:cs typeface="Consolas" pitchFamily="49" charset="0"/>
              </a:rPr>
              <a:t>Ecofilm</a:t>
            </a:r>
            <a:r>
              <a:rPr lang="cs-CZ" sz="2400">
                <a:cs typeface="Consolas" pitchFamily="49" charset="0"/>
              </a:rPr>
              <a:t> MHF proti zamlžení zrcadel a řada </a:t>
            </a:r>
            <a:r>
              <a:rPr lang="cs-CZ" sz="2400" err="1">
                <a:cs typeface="Consolas" pitchFamily="49" charset="0"/>
              </a:rPr>
              <a:t>Ultratherm</a:t>
            </a:r>
            <a:r>
              <a:rPr lang="cs-CZ" sz="2400">
                <a:cs typeface="Consolas" pitchFamily="49" charset="0"/>
              </a:rPr>
              <a:t> pro vyhřívání terárií/vivárií/akvárií. 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05" y="4140675"/>
            <a:ext cx="2249839" cy="182272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3" y="4136978"/>
            <a:ext cx="1504195" cy="182641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6A5F5D6-387C-487B-A540-46F5E6459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188" y="244725"/>
            <a:ext cx="1571625" cy="590550"/>
          </a:xfrm>
          <a:prstGeom prst="rect">
            <a:avLst/>
          </a:prstGeom>
        </p:spPr>
      </p:pic>
      <p:pic>
        <p:nvPicPr>
          <p:cNvPr id="10" name="Picture 11" descr="Obsah obrázku klipart&#10;&#10;Popis vygenerovaný s velmi vysokou mírou spolehlivosti">
            <a:extLst>
              <a:ext uri="{FF2B5EF4-FFF2-40B4-BE49-F238E27FC236}">
                <a16:creationId xmlns:a16="http://schemas.microsoft.com/office/drawing/2014/main" id="{DF172DD9-4598-4743-94C4-B7ED5D5E2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6513" y="164775"/>
            <a:ext cx="1704975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237824"/>
          </a:xfrm>
        </p:spPr>
        <p:txBody>
          <a:bodyPr/>
          <a:lstStyle/>
          <a:p>
            <a:pPr algn="ctr"/>
            <a:r>
              <a:rPr lang="cs-CZ" sz="3600">
                <a:latin typeface="+mn-lt"/>
                <a:cs typeface="Consolas" pitchFamily="49" charset="0"/>
              </a:rPr>
              <a:t>ACSO </a:t>
            </a:r>
            <a:r>
              <a:rPr lang="cs-CZ" sz="3600" err="1">
                <a:latin typeface="+mn-lt"/>
                <a:cs typeface="Consolas" pitchFamily="49" charset="0"/>
              </a:rPr>
              <a:t>sas</a:t>
            </a:r>
            <a:r>
              <a:rPr lang="cs-CZ" sz="3600">
                <a:latin typeface="+mn-lt"/>
                <a:cs typeface="Consolas" pitchFamily="49" charset="0"/>
              </a:rPr>
              <a:t> (2010)</a:t>
            </a:r>
            <a:br>
              <a:rPr lang="cs-CZ" sz="3600">
                <a:latin typeface="+mn-lt"/>
                <a:cs typeface="Consolas" pitchFamily="49" charset="0"/>
              </a:rPr>
            </a:br>
            <a:r>
              <a:rPr lang="cs-CZ" sz="2400">
                <a:latin typeface="+mn-lt"/>
                <a:cs typeface="Consolas" pitchFamily="49" charset="0"/>
              </a:rPr>
              <a:t>výroba stropních modulů a prodej výrobků holdingu ve Francii</a:t>
            </a:r>
            <a:endParaRPr lang="cs-CZ" sz="3600">
              <a:latin typeface="+mn-lt"/>
              <a:cs typeface="Consolas" pitchFamily="49" charset="0"/>
            </a:endParaRPr>
          </a:p>
        </p:txBody>
      </p:sp>
      <p:pic>
        <p:nvPicPr>
          <p:cNvPr id="8194" name="Picture 2" descr="http://www.fenixgroup.cz/sites/default/files/logo-acs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906"/>
            <a:ext cx="1512168" cy="5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Obsah obrázku klipart&#10;&#10;Popis vygenerovaný s velmi vysokou mírou spolehlivosti">
            <a:extLst>
              <a:ext uri="{FF2B5EF4-FFF2-40B4-BE49-F238E27FC236}">
                <a16:creationId xmlns:a16="http://schemas.microsoft.com/office/drawing/2014/main" id="{8A5E1DE8-C227-41D9-A0EB-5E4448A50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513" y="209775"/>
            <a:ext cx="1704975" cy="552450"/>
          </a:xfrm>
          <a:prstGeom prst="rect">
            <a:avLst/>
          </a:prstGeom>
        </p:spPr>
      </p:pic>
      <p:pic>
        <p:nvPicPr>
          <p:cNvPr id="7" name="Picture 7">
            <a:hlinkClick r:id="" action="ppaction://media"/>
            <a:extLst>
              <a:ext uri="{FF2B5EF4-FFF2-40B4-BE49-F238E27FC236}">
                <a16:creationId xmlns:a16="http://schemas.microsoft.com/office/drawing/2014/main" id="{A01D7623-2B45-4B9B-AF1C-17A4FD2DF0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96000" y="1747125"/>
            <a:ext cx="6759000" cy="4533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51444"/>
            <a:ext cx="8280920" cy="1237824"/>
          </a:xfrm>
        </p:spPr>
        <p:txBody>
          <a:bodyPr>
            <a:normAutofit fontScale="90000"/>
          </a:bodyPr>
          <a:lstStyle/>
          <a:p>
            <a:pPr algn="ctr"/>
            <a:r>
              <a:rPr lang="cs-CZ"/>
              <a:t>   </a:t>
            </a:r>
            <a:r>
              <a:rPr lang="cs-CZ" sz="4000">
                <a:latin typeface="+mn-lt"/>
                <a:cs typeface="Consolas" pitchFamily="49" charset="0"/>
              </a:rPr>
              <a:t>CEILHIT SLU (2010)</a:t>
            </a:r>
            <a:br>
              <a:rPr lang="cs-CZ" sz="4000">
                <a:latin typeface="+mn-lt"/>
                <a:cs typeface="Consolas" pitchFamily="49" charset="0"/>
              </a:rPr>
            </a:br>
            <a:r>
              <a:rPr lang="cs-CZ" sz="3600">
                <a:latin typeface="+mn-lt"/>
                <a:cs typeface="Consolas" pitchFamily="49" charset="0"/>
              </a:rPr>
              <a:t> </a:t>
            </a:r>
            <a:r>
              <a:rPr lang="cs-CZ" sz="2400">
                <a:latin typeface="+mn-lt"/>
                <a:cs typeface="Consolas" pitchFamily="49" charset="0"/>
              </a:rPr>
              <a:t>výroba topných kabelů a rohoží a prodej výrobků holdingu ve Španělsku</a:t>
            </a:r>
            <a:endParaRPr lang="cs-CZ" sz="3600">
              <a:latin typeface="+mn-lt"/>
              <a:cs typeface="Consolas" pitchFamily="49" charset="0"/>
            </a:endParaRPr>
          </a:p>
        </p:txBody>
      </p:sp>
      <p:pic>
        <p:nvPicPr>
          <p:cNvPr id="7172" name="Picture 4" descr="http://www.fenixgroup.cz/sites/default/files/ceilhits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65" y="116632"/>
            <a:ext cx="1255029" cy="119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Obsah obrázku klipart&#10;&#10;Popis vygenerovaný s velmi vysokou mírou spolehlivosti">
            <a:extLst>
              <a:ext uri="{FF2B5EF4-FFF2-40B4-BE49-F238E27FC236}">
                <a16:creationId xmlns:a16="http://schemas.microsoft.com/office/drawing/2014/main" id="{2C574D21-59EA-49F5-B00F-9FBDD95A3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513" y="236775"/>
            <a:ext cx="1704975" cy="552450"/>
          </a:xfrm>
          <a:prstGeom prst="rect">
            <a:avLst/>
          </a:prstGeom>
        </p:spPr>
      </p:pic>
      <p:pic>
        <p:nvPicPr>
          <p:cNvPr id="7" name="Picture 7">
            <a:hlinkClick r:id="" action="ppaction://media"/>
            <a:extLst>
              <a:ext uri="{FF2B5EF4-FFF2-40B4-BE49-F238E27FC236}">
                <a16:creationId xmlns:a16="http://schemas.microsoft.com/office/drawing/2014/main" id="{F7C55518-3792-43FD-AB70-DA99C16036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32000" y="1747125"/>
            <a:ext cx="6705000" cy="4515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Předvádění na obrazovce (4:3)</PresentationFormat>
  <Paragraphs>44</Paragraphs>
  <Slides>20</Slides>
  <Notes>0</Notes>
  <HiddenSlides>0</HiddenSlides>
  <MMClips>6</MMClips>
  <ScaleCrop>false</ScaleCrop>
  <HeadingPairs>
    <vt:vector size="10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Propojení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Calibri</vt:lpstr>
      <vt:lpstr>Calibri Light</vt:lpstr>
      <vt:lpstr>Consolas</vt:lpstr>
      <vt:lpstr>Times New Roman</vt:lpstr>
      <vt:lpstr>Retrospect</vt:lpstr>
      <vt:lpstr>file:///D:\Fenix%20Vyhodnocení\partner_grafy\graf_celkem.xlsx</vt:lpstr>
      <vt:lpstr>file:///D:\Fenix%20Vyhodnocení\partner_grafy\tab_celkem_podil.xlsx</vt:lpstr>
      <vt:lpstr>file:///D:\Fenix%20Vyhodnocení\partner_grafy\graf_vyrobky.xlsx</vt:lpstr>
      <vt:lpstr>Document</vt:lpstr>
      <vt:lpstr>Prezentace aplikace PowerPoint</vt:lpstr>
      <vt:lpstr>Obchodní skupina FENIX vznikla v roce 1990 jako jedna z prvních soukromých společností v ČR. Zakládajícím členem byla výrobní společnost FENIX s.r.o..</vt:lpstr>
      <vt:lpstr>FENIX s.r.o. (1990) – výrobní společnost, zakládající člen holdingu.</vt:lpstr>
      <vt:lpstr>FENIX Trading s.r.o. + Fenix s.r.o. (ČR)</vt:lpstr>
      <vt:lpstr>FENIX Slovensko s.r.o. (1993)  Výroba a prodej výrobků holdingu na Slovensku</vt:lpstr>
      <vt:lpstr>FLEXEL International Ltd.(2004)  výroba topné fólie a prodej výrobků holdingu ve Velké Británii</vt:lpstr>
      <vt:lpstr>               Demista Ltd.(2008) </vt:lpstr>
      <vt:lpstr>ACSO sas (2010) výroba stropních modulů a prodej výrobků holdingu ve Francii</vt:lpstr>
      <vt:lpstr>   CEILHIT SLU (2010)  výroba topných kabelů a rohoží a prodej výrobků holdingu ve Španělsku</vt:lpstr>
      <vt:lpstr>Konsulent Team A/S (2014) Prodej výrobků skupiny FENIX v Norsku</vt:lpstr>
      <vt:lpstr>FENIX Deutschland GmBH (2018)  Prodej výrobků skupiny FENIX v Německu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Elektrické vytápění FENIX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Jezerská</dc:creator>
  <cp:lastModifiedBy>Kateřina Jezerská</cp:lastModifiedBy>
  <cp:revision>1</cp:revision>
  <dcterms:created xsi:type="dcterms:W3CDTF">2019-05-16T14:12:55Z</dcterms:created>
  <dcterms:modified xsi:type="dcterms:W3CDTF">2019-05-17T08:26:49Z</dcterms:modified>
</cp:coreProperties>
</file>